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5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2" y="1812927"/>
            <a:ext cx="4176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8632" y="1812927"/>
            <a:ext cx="41774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7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hr-HR" smtClean="0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8744219" y="66320"/>
            <a:ext cx="3434015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78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http://www.avast.com/index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indows.microsoft.com/hr-hr/windows/security-essentials-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erantispyware.com/index.html" TargetMode="External"/><Relationship Id="rId5" Type="http://schemas.openxmlformats.org/officeDocument/2006/relationships/hyperlink" Target="http://www.malwarebytes.org/products/malwarebytes_pro/" TargetMode="External"/><Relationship Id="rId4" Type="http://schemas.openxmlformats.org/officeDocument/2006/relationships/hyperlink" Target="http://free.avg.com/eu-en/homepag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indows.microsoft.com/hr-hr/windows-live/essentials-other#essentials=overviewot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Zaštita djece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Šimun Višević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0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Obiteljska sigurnost u Windows 7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0354" y="448690"/>
            <a:ext cx="9500149" cy="4051437"/>
          </a:xfrm>
        </p:spPr>
        <p:txBody>
          <a:bodyPr/>
          <a:lstStyle/>
          <a:p>
            <a:r>
              <a:rPr lang="hr-HR" dirty="0" smtClean="0"/>
              <a:t>Potrebno imati kreiran račun za roditelja i dijete.</a:t>
            </a:r>
          </a:p>
          <a:p>
            <a:r>
              <a:rPr lang="hr-HR" dirty="0" smtClean="0"/>
              <a:t>START                 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smtClean="0">
                <a:sym typeface="Wingdings" panose="05000000000000000000" pitchFamily="2" charset="2"/>
              </a:rPr>
              <a:t>   UPRAVLJAČKA PLOČA (</a:t>
            </a:r>
            <a:r>
              <a:rPr lang="hr-HR" dirty="0" err="1" smtClean="0">
                <a:sym typeface="Wingdings" panose="05000000000000000000" pitchFamily="2" charset="2"/>
              </a:rPr>
              <a:t>Control</a:t>
            </a:r>
            <a:r>
              <a:rPr lang="hr-HR" dirty="0" smtClean="0">
                <a:sym typeface="Wingdings" panose="05000000000000000000" pitchFamily="2" charset="2"/>
              </a:rPr>
              <a:t> Panel) </a:t>
            </a:r>
          </a:p>
          <a:p>
            <a:endParaRPr lang="hr-HR" dirty="0"/>
          </a:p>
        </p:txBody>
      </p:sp>
      <p:pic>
        <p:nvPicPr>
          <p:cNvPr id="1028" name="Picture 4" descr="http://www.877geeksonsite.com/computer-repair-blog/wp-content/uploads/2012/11/187303_windows_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3" y="2235548"/>
            <a:ext cx="977798" cy="7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8171" t="22252" b="297"/>
          <a:stretch/>
        </p:blipFill>
        <p:spPr>
          <a:xfrm>
            <a:off x="8417257" y="1995085"/>
            <a:ext cx="3149549" cy="9586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34" y="3161793"/>
            <a:ext cx="4366617" cy="884903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8914035" y="1908488"/>
            <a:ext cx="1932039" cy="57383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495" y="3427746"/>
            <a:ext cx="3445771" cy="2780111"/>
          </a:xfrm>
          <a:prstGeom prst="rect">
            <a:avLst/>
          </a:prstGeom>
        </p:spPr>
      </p:pic>
      <p:sp>
        <p:nvSpPr>
          <p:cNvPr id="11" name="Strelica udesno 10"/>
          <p:cNvSpPr/>
          <p:nvPr/>
        </p:nvSpPr>
        <p:spPr>
          <a:xfrm>
            <a:off x="5855108" y="3393452"/>
            <a:ext cx="1238864" cy="4215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lijevo 11"/>
          <p:cNvSpPr/>
          <p:nvPr/>
        </p:nvSpPr>
        <p:spPr>
          <a:xfrm>
            <a:off x="5692875" y="5307682"/>
            <a:ext cx="1561193" cy="6012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93" y="4239592"/>
            <a:ext cx="4997751" cy="2426093"/>
          </a:xfrm>
          <a:prstGeom prst="rect">
            <a:avLst/>
          </a:prstGeom>
        </p:spPr>
      </p:pic>
      <p:cxnSp>
        <p:nvCxnSpPr>
          <p:cNvPr id="15" name="Ravni poveznik sa strelicom 14"/>
          <p:cNvCxnSpPr/>
          <p:nvPr/>
        </p:nvCxnSpPr>
        <p:spPr>
          <a:xfrm>
            <a:off x="2856601" y="2482322"/>
            <a:ext cx="4470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>
            <a:off x="7816975" y="2482322"/>
            <a:ext cx="4470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Ostali alati za sigurnost djece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>
                <a:solidFill>
                  <a:srgbClr val="002060"/>
                </a:solidFill>
              </a:rPr>
              <a:t>K9 Web Protection (Besplatan)</a:t>
            </a:r>
          </a:p>
          <a:p>
            <a:pPr lvl="2"/>
            <a:r>
              <a:rPr lang="hr-HR" dirty="0" smtClean="0"/>
              <a:t>Slične </a:t>
            </a:r>
            <a:r>
              <a:rPr lang="hr-HR" dirty="0"/>
              <a:t>mogućnosti kao Windows obiteljska </a:t>
            </a:r>
            <a:r>
              <a:rPr lang="hr-HR" dirty="0" smtClean="0"/>
              <a:t>sigurnost</a:t>
            </a:r>
          </a:p>
          <a:p>
            <a:pPr lvl="2"/>
            <a:r>
              <a:rPr lang="hr-HR" dirty="0" smtClean="0"/>
              <a:t>Omogućuje praćenje i na mobilnim platformama</a:t>
            </a:r>
          </a:p>
          <a:p>
            <a:pPr lvl="2"/>
            <a:r>
              <a:rPr lang="hr-HR" dirty="0" smtClean="0"/>
              <a:t>Aktivacija, deaktivacija pomoću PIN-a</a:t>
            </a:r>
          </a:p>
          <a:p>
            <a:r>
              <a:rPr lang="hr-HR" sz="2400" b="1" dirty="0" smtClean="0">
                <a:solidFill>
                  <a:srgbClr val="002060"/>
                </a:solidFill>
              </a:rPr>
              <a:t>T-</a:t>
            </a:r>
            <a:r>
              <a:rPr lang="hr-HR" sz="2400" b="1" dirty="0" err="1" smtClean="0">
                <a:solidFill>
                  <a:srgbClr val="002060"/>
                </a:solidFill>
              </a:rPr>
              <a:t>Com</a:t>
            </a:r>
            <a:r>
              <a:rPr lang="hr-HR" sz="2400" b="1" dirty="0" smtClean="0">
                <a:solidFill>
                  <a:srgbClr val="002060"/>
                </a:solidFill>
              </a:rPr>
              <a:t> roditeljska zaštita (dostupno samo za T-</a:t>
            </a:r>
            <a:r>
              <a:rPr lang="hr-HR" sz="2400" b="1" dirty="0" err="1" smtClean="0">
                <a:solidFill>
                  <a:srgbClr val="002060"/>
                </a:solidFill>
              </a:rPr>
              <a:t>Com</a:t>
            </a:r>
            <a:r>
              <a:rPr lang="hr-HR" sz="2400" b="1" dirty="0" smtClean="0">
                <a:solidFill>
                  <a:srgbClr val="002060"/>
                </a:solidFill>
              </a:rPr>
              <a:t> korisnike)</a:t>
            </a:r>
          </a:p>
          <a:p>
            <a:pPr lvl="2"/>
            <a:r>
              <a:rPr lang="hr-HR" dirty="0" smtClean="0"/>
              <a:t>Zabrana usluga (pozivi, internetski promet)</a:t>
            </a:r>
          </a:p>
          <a:p>
            <a:pPr lvl="2"/>
            <a:r>
              <a:rPr lang="hr-HR" dirty="0" smtClean="0"/>
              <a:t>Filtriranje sadržaja</a:t>
            </a:r>
          </a:p>
          <a:p>
            <a:pPr lvl="2"/>
            <a:r>
              <a:rPr lang="hr-HR" dirty="0" smtClean="0"/>
              <a:t>Neke usluge besplatne za ostalo se plaća</a:t>
            </a:r>
          </a:p>
          <a:p>
            <a:r>
              <a:rPr lang="hr-HR" dirty="0" err="1" smtClean="0"/>
              <a:t>Net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62" y="2219325"/>
            <a:ext cx="3152775" cy="857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00" y="3949326"/>
            <a:ext cx="1568723" cy="29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6600" b="1" dirty="0" smtClean="0">
                <a:solidFill>
                  <a:srgbClr val="002060"/>
                </a:solidFill>
              </a:rPr>
              <a:t>Hvala na </a:t>
            </a:r>
            <a:r>
              <a:rPr lang="hr-HR" sz="6600" b="1" dirty="0" smtClean="0">
                <a:solidFill>
                  <a:srgbClr val="002060"/>
                </a:solidFill>
              </a:rPr>
              <a:t>pažnji!</a:t>
            </a:r>
            <a:endParaRPr lang="hr-HR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 smtClean="0"/>
              <a:t>ANKETA O NAVIKAMA UČENIKA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26187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3" y="166899"/>
            <a:ext cx="5066635" cy="15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3" y="1804654"/>
            <a:ext cx="5040639" cy="1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9" y="3619347"/>
            <a:ext cx="5030873" cy="15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7" y="5258075"/>
            <a:ext cx="5022986" cy="15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986" y="100325"/>
            <a:ext cx="4730239" cy="16700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986" y="1874208"/>
            <a:ext cx="5019675" cy="1752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5950" y="5195566"/>
            <a:ext cx="5950544" cy="160144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5950" y="3662942"/>
            <a:ext cx="6103793" cy="15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Vrste opasnosti na internetu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1662545"/>
            <a:ext cx="10525990" cy="4946073"/>
          </a:xfrm>
        </p:spPr>
        <p:txBody>
          <a:bodyPr>
            <a:normAutofit lnSpcReduction="10000"/>
          </a:bodyPr>
          <a:lstStyle/>
          <a:p>
            <a:pPr indent="285750">
              <a:lnSpc>
                <a:spcPct val="120000"/>
              </a:lnSpc>
              <a:spcAft>
                <a:spcPts val="300"/>
              </a:spcAft>
            </a:pPr>
            <a:r>
              <a:rPr lang="hr-HR" sz="2400" b="1" dirty="0" smtClean="0">
                <a:solidFill>
                  <a:srgbClr val="002060"/>
                </a:solidFill>
              </a:rPr>
              <a:t>Štetni programi: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Virusi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Crvi 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Trojanski konj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err="1" smtClean="0">
                <a:solidFill>
                  <a:srgbClr val="002060"/>
                </a:solidFill>
              </a:rPr>
              <a:t>Malware</a:t>
            </a:r>
            <a:endParaRPr lang="hr-HR" b="1" dirty="0" smtClean="0">
              <a:solidFill>
                <a:srgbClr val="002060"/>
              </a:solidFill>
            </a:endParaRP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err="1" smtClean="0">
                <a:solidFill>
                  <a:srgbClr val="002060"/>
                </a:solidFill>
              </a:rPr>
              <a:t>Spyware</a:t>
            </a:r>
            <a:r>
              <a:rPr lang="hr-HR" b="1" dirty="0" smtClean="0">
                <a:solidFill>
                  <a:srgbClr val="002060"/>
                </a:solidFill>
              </a:rPr>
              <a:t>…</a:t>
            </a:r>
          </a:p>
          <a:p>
            <a:pPr indent="285750">
              <a:lnSpc>
                <a:spcPct val="120000"/>
              </a:lnSpc>
              <a:spcAft>
                <a:spcPts val="300"/>
              </a:spcAft>
            </a:pPr>
            <a:r>
              <a:rPr lang="hr-HR" sz="2400" b="1" dirty="0" smtClean="0">
                <a:solidFill>
                  <a:srgbClr val="002060"/>
                </a:solidFill>
              </a:rPr>
              <a:t>Internet i e-mail prevare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Društvene mreže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Opasne stranice (droga, kocka, pornografija)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 err="1">
                <a:solidFill>
                  <a:srgbClr val="002060"/>
                </a:solidFill>
              </a:rPr>
              <a:t>Phishing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smtClean="0">
                <a:solidFill>
                  <a:srgbClr val="002060"/>
                </a:solidFill>
              </a:rPr>
              <a:t>e-mail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>
                <a:solidFill>
                  <a:srgbClr val="002060"/>
                </a:solidFill>
              </a:rPr>
              <a:t>Lažne internetske </a:t>
            </a:r>
            <a:r>
              <a:rPr lang="hr-HR" b="1" dirty="0" smtClean="0">
                <a:solidFill>
                  <a:srgbClr val="002060"/>
                </a:solidFill>
              </a:rPr>
              <a:t>tvrtke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>
                <a:solidFill>
                  <a:srgbClr val="002060"/>
                </a:solidFill>
              </a:rPr>
              <a:t>Lutrijski </a:t>
            </a:r>
            <a:r>
              <a:rPr lang="hr-HR" b="1" dirty="0" smtClean="0">
                <a:solidFill>
                  <a:srgbClr val="002060"/>
                </a:solidFill>
              </a:rPr>
              <a:t>dobitak</a:t>
            </a:r>
          </a:p>
          <a:p>
            <a:pPr lvl="1" indent="285750">
              <a:lnSpc>
                <a:spcPct val="120000"/>
              </a:lnSpc>
              <a:spcAft>
                <a:spcPts val="300"/>
              </a:spcAft>
            </a:pPr>
            <a:r>
              <a:rPr lang="hr-HR" b="1" dirty="0">
                <a:solidFill>
                  <a:srgbClr val="002060"/>
                </a:solidFill>
              </a:rPr>
              <a:t>Krađa </a:t>
            </a:r>
            <a:r>
              <a:rPr lang="hr-HR" b="1" dirty="0" smtClean="0">
                <a:solidFill>
                  <a:srgbClr val="002060"/>
                </a:solidFill>
              </a:rPr>
              <a:t>identiteta…</a:t>
            </a:r>
          </a:p>
        </p:txBody>
      </p:sp>
      <p:pic>
        <p:nvPicPr>
          <p:cNvPr id="1030" name="Picture 6" descr="http://ivn.us/wp-content/uploads/2013/07/7-ways-to-protect-your-privacy-on-the-internet-63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93" y="4432828"/>
            <a:ext cx="3355975" cy="21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obertjrgraham.com/wp-content/uploads/2010/10/Seminar-topic-on-Computer-Vir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16" y="1600200"/>
            <a:ext cx="3158834" cy="23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75725"/>
            <a:ext cx="10736825" cy="924475"/>
          </a:xfrm>
        </p:spPr>
        <p:txBody>
          <a:bodyPr/>
          <a:lstStyle/>
          <a:p>
            <a:r>
              <a:rPr lang="hr-HR" b="1" dirty="0" smtClean="0"/>
              <a:t>Zaštitni </a:t>
            </a:r>
            <a:r>
              <a:rPr lang="hr-HR" b="1" dirty="0" err="1" smtClean="0"/>
              <a:t>softvare</a:t>
            </a:r>
            <a:r>
              <a:rPr lang="hr-HR" b="1" dirty="0" smtClean="0"/>
              <a:t> (obvezno imati na računalu)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9213" y="1445342"/>
            <a:ext cx="10506861" cy="5206181"/>
          </a:xfrm>
        </p:spPr>
        <p:txBody>
          <a:bodyPr>
            <a:normAutofit fontScale="32500" lnSpcReduction="20000"/>
          </a:bodyPr>
          <a:lstStyle/>
          <a:p>
            <a:pPr lvl="2"/>
            <a:endParaRPr lang="hr-HR" sz="1800" b="1" dirty="0" smtClean="0">
              <a:hlinkClick r:id="rId2"/>
            </a:endParaRPr>
          </a:p>
          <a:p>
            <a:endParaRPr lang="hr-HR" sz="2000" b="1" dirty="0" smtClean="0">
              <a:solidFill>
                <a:srgbClr val="002060"/>
              </a:solidFill>
            </a:endParaRPr>
          </a:p>
          <a:p>
            <a:r>
              <a:rPr lang="hr-HR" sz="6000" b="1" dirty="0" smtClean="0">
                <a:solidFill>
                  <a:srgbClr val="002060"/>
                </a:solidFill>
              </a:rPr>
              <a:t>Antivirusni </a:t>
            </a:r>
            <a:r>
              <a:rPr lang="hr-HR" sz="6000" b="1" dirty="0">
                <a:solidFill>
                  <a:srgbClr val="002060"/>
                </a:solidFill>
              </a:rPr>
              <a:t>alati</a:t>
            </a:r>
            <a:r>
              <a:rPr lang="hr-HR" sz="6000" b="1" dirty="0" smtClean="0">
                <a:solidFill>
                  <a:srgbClr val="002060"/>
                </a:solidFill>
              </a:rPr>
              <a:t>:</a:t>
            </a:r>
            <a:endParaRPr lang="hr-HR" sz="6000" b="1" dirty="0">
              <a:hlinkClick r:id="rId2"/>
            </a:endParaRPr>
          </a:p>
          <a:p>
            <a:pPr lvl="2"/>
            <a:r>
              <a:rPr lang="hr-HR" sz="4300" b="1" dirty="0" smtClean="0">
                <a:hlinkClick r:id="rId2"/>
              </a:rPr>
              <a:t>Microsoft </a:t>
            </a:r>
            <a:r>
              <a:rPr lang="hr-HR" sz="4300" b="1" dirty="0" err="1">
                <a:hlinkClick r:id="rId2"/>
              </a:rPr>
              <a:t>Security</a:t>
            </a:r>
            <a:r>
              <a:rPr lang="hr-HR" sz="4300" b="1" dirty="0">
                <a:hlinkClick r:id="rId2"/>
              </a:rPr>
              <a:t> Essentials</a:t>
            </a:r>
            <a:r>
              <a:rPr lang="hr-HR" sz="4300" dirty="0"/>
              <a:t> </a:t>
            </a:r>
            <a:r>
              <a:rPr lang="hr-HR" sz="4300" b="1" dirty="0"/>
              <a:t>(</a:t>
            </a:r>
            <a:r>
              <a:rPr lang="hr-HR" sz="4300" b="1" dirty="0" smtClean="0"/>
              <a:t>Besplatna verzija)</a:t>
            </a:r>
            <a:endParaRPr lang="hr-HR" sz="4300" b="1" dirty="0"/>
          </a:p>
          <a:p>
            <a:pPr lvl="2"/>
            <a:r>
              <a:rPr lang="hr-HR" sz="4300" b="1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Avast</a:t>
            </a:r>
            <a:r>
              <a:rPr lang="hr-HR" sz="43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4300" b="1" dirty="0" smtClean="0"/>
              <a:t>(</a:t>
            </a:r>
            <a:r>
              <a:rPr lang="hr-HR" sz="4300" b="1" dirty="0"/>
              <a:t>Besplatna i komercijalna verzija</a:t>
            </a:r>
            <a:r>
              <a:rPr lang="hr-HR" sz="4300" b="1" dirty="0" smtClean="0"/>
              <a:t>)</a:t>
            </a:r>
            <a:endParaRPr lang="hr-HR" sz="43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hr-HR" sz="4300" b="1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AVG</a:t>
            </a:r>
            <a:r>
              <a:rPr lang="hr-HR" sz="43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4300" b="1" dirty="0" smtClean="0"/>
              <a:t>(Besplatna i komercijalna verzija)…</a:t>
            </a:r>
          </a:p>
          <a:p>
            <a:pPr marL="914400" lvl="2" indent="0">
              <a:buNone/>
            </a:pPr>
            <a:endParaRPr lang="hr-HR" sz="3800" b="1" dirty="0" smtClean="0"/>
          </a:p>
          <a:p>
            <a:r>
              <a:rPr lang="hr-HR" sz="6000" b="1" dirty="0" err="1">
                <a:solidFill>
                  <a:srgbClr val="002060"/>
                </a:solidFill>
              </a:rPr>
              <a:t>Antispyware</a:t>
            </a:r>
            <a:r>
              <a:rPr lang="hr-HR" sz="6000" b="1" dirty="0">
                <a:solidFill>
                  <a:srgbClr val="002060"/>
                </a:solidFill>
              </a:rPr>
              <a:t>  </a:t>
            </a:r>
            <a:r>
              <a:rPr lang="hr-HR" sz="6000" b="1" dirty="0" smtClean="0">
                <a:solidFill>
                  <a:srgbClr val="002060"/>
                </a:solidFill>
              </a:rPr>
              <a:t>zaštita:</a:t>
            </a:r>
          </a:p>
          <a:p>
            <a:pPr lvl="2"/>
            <a:r>
              <a:rPr lang="hr-HR" sz="4300" b="1" dirty="0" smtClean="0">
                <a:hlinkClick r:id="rId5"/>
              </a:rPr>
              <a:t>Anti-</a:t>
            </a:r>
            <a:r>
              <a:rPr lang="hr-HR" sz="4300" b="1" dirty="0" err="1" smtClean="0">
                <a:hlinkClick r:id="rId5"/>
              </a:rPr>
              <a:t>Malware</a:t>
            </a:r>
            <a:r>
              <a:rPr lang="hr-HR" sz="4300" b="1" dirty="0" smtClean="0"/>
              <a:t> (Komercijalna verzija)</a:t>
            </a:r>
          </a:p>
          <a:p>
            <a:pPr lvl="2"/>
            <a:r>
              <a:rPr lang="hr-HR" sz="4300" b="1" dirty="0" smtClean="0">
                <a:hlinkClick r:id="rId6"/>
              </a:rPr>
              <a:t>SuperAntiSpyware</a:t>
            </a:r>
            <a:r>
              <a:rPr lang="hr-HR" sz="4300" b="1" dirty="0" smtClean="0"/>
              <a:t> (Besplatna i komercijalna verzija)</a:t>
            </a:r>
          </a:p>
          <a:p>
            <a:pPr marL="914400" lvl="2" indent="0">
              <a:buNone/>
            </a:pPr>
            <a:endParaRPr lang="hr-HR" sz="6000" b="1" dirty="0" smtClean="0"/>
          </a:p>
          <a:p>
            <a:r>
              <a:rPr lang="hr-HR" sz="6000" b="1" dirty="0" smtClean="0">
                <a:solidFill>
                  <a:srgbClr val="002060"/>
                </a:solidFill>
              </a:rPr>
              <a:t>Uključen </a:t>
            </a:r>
            <a:r>
              <a:rPr lang="hr-HR" sz="6000" b="1" dirty="0" err="1" smtClean="0">
                <a:solidFill>
                  <a:srgbClr val="002060"/>
                </a:solidFill>
              </a:rPr>
              <a:t>vatrozid</a:t>
            </a:r>
            <a:r>
              <a:rPr lang="hr-HR" sz="6000" b="1" dirty="0" smtClean="0">
                <a:solidFill>
                  <a:srgbClr val="002060"/>
                </a:solidFill>
              </a:rPr>
              <a:t> (</a:t>
            </a:r>
            <a:r>
              <a:rPr lang="hr-HR" sz="6000" b="1" dirty="0" err="1" smtClean="0">
                <a:solidFill>
                  <a:srgbClr val="002060"/>
                </a:solidFill>
              </a:rPr>
              <a:t>firewall</a:t>
            </a:r>
            <a:r>
              <a:rPr lang="hr-HR" sz="6000" b="1" dirty="0" smtClean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hr-HR" sz="4300" b="1" dirty="0" smtClean="0">
                <a:solidFill>
                  <a:srgbClr val="002060"/>
                </a:solidFill>
              </a:rPr>
              <a:t>Dio sustava Windows u svim verzijama</a:t>
            </a:r>
          </a:p>
          <a:p>
            <a:pPr lvl="2"/>
            <a:r>
              <a:rPr lang="hr-HR" sz="4300" b="1" dirty="0" smtClean="0">
                <a:solidFill>
                  <a:srgbClr val="002060"/>
                </a:solidFill>
              </a:rPr>
              <a:t>Komodo </a:t>
            </a:r>
            <a:r>
              <a:rPr lang="hr-HR" sz="4300" b="1" dirty="0" smtClean="0"/>
              <a:t>(Besplatna i komercijalna verzija)</a:t>
            </a:r>
          </a:p>
          <a:p>
            <a:pPr marL="914400" lvl="2" indent="0">
              <a:buNone/>
            </a:pPr>
            <a:endParaRPr lang="hr-HR" sz="1800" b="1" dirty="0" smtClean="0"/>
          </a:p>
          <a:p>
            <a:pPr marL="914400" lvl="2" indent="0">
              <a:buNone/>
            </a:pPr>
            <a:endParaRPr lang="hr-HR" sz="1800" b="1" dirty="0" smtClean="0"/>
          </a:p>
          <a:p>
            <a:r>
              <a:rPr lang="hr-HR" sz="6000" b="1" dirty="0" smtClean="0">
                <a:solidFill>
                  <a:srgbClr val="002060"/>
                </a:solidFill>
              </a:rPr>
              <a:t>Redovito ažuriranje operativnog sustava</a:t>
            </a:r>
          </a:p>
          <a:p>
            <a:endParaRPr lang="hr-HR" sz="2400" b="1" dirty="0">
              <a:solidFill>
                <a:srgbClr val="002060"/>
              </a:solidFill>
            </a:endParaRPr>
          </a:p>
          <a:p>
            <a:endParaRPr lang="hr-HR" sz="2200" b="1" dirty="0" smtClean="0"/>
          </a:p>
          <a:p>
            <a:endParaRPr lang="hr-HR" sz="2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399" y="1600200"/>
            <a:ext cx="3902177" cy="2490751"/>
          </a:xfrm>
          <a:prstGeom prst="rect">
            <a:avLst/>
          </a:prstGeom>
        </p:spPr>
      </p:pic>
      <p:pic>
        <p:nvPicPr>
          <p:cNvPr id="1026" name="Picture 2" descr="http://static.ddmcdn.com/gif/firewal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4648200"/>
            <a:ext cx="38957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Nijedan program vas ne može zaštiti kao sami sebe!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Izbjegavajte stranice koje nude </a:t>
            </a:r>
            <a:r>
              <a:rPr lang="hr-HR" sz="2400" dirty="0" err="1" smtClean="0">
                <a:solidFill>
                  <a:srgbClr val="002060"/>
                </a:solidFill>
              </a:rPr>
              <a:t>torrent</a:t>
            </a:r>
            <a:r>
              <a:rPr lang="hr-HR" sz="2400" dirty="0" smtClean="0">
                <a:solidFill>
                  <a:srgbClr val="002060"/>
                </a:solidFill>
              </a:rPr>
              <a:t> datoteke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Nemojte davati osobne podatke na neprovjerenim stranicama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Nemojte otvarati e-mail poruke od nepoznatih pošiljatelja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Koristite kompleksne lozinke (sačinjene od brojeva, slova i alfanumeričkih znakova)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Isključite mogućnost da vam web browser pamti podatke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Redovito ažurirajte antivirusni i ostale zaštitne programe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Roditeljska zaštita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rgbClr val="002060"/>
                </a:solidFill>
              </a:rPr>
              <a:t>Internet predstavlja veliku opasnost za djecu:</a:t>
            </a:r>
          </a:p>
          <a:p>
            <a:pPr lvl="1"/>
            <a:r>
              <a:rPr lang="hr-HR" dirty="0" smtClean="0"/>
              <a:t>Ne razlikuju „dobre” od „loših” stranica</a:t>
            </a:r>
          </a:p>
          <a:p>
            <a:pPr lvl="1"/>
            <a:r>
              <a:rPr lang="hr-HR" dirty="0" smtClean="0"/>
              <a:t>Nestrpljivi (ne čitaju, nego samo </a:t>
            </a:r>
            <a:r>
              <a:rPr lang="hr-HR" dirty="0" err="1" smtClean="0"/>
              <a:t>klikaju</a:t>
            </a:r>
            <a:r>
              <a:rPr lang="hr-HR" dirty="0" smtClean="0"/>
              <a:t>)</a:t>
            </a:r>
          </a:p>
          <a:p>
            <a:pPr lvl="1"/>
            <a:r>
              <a:rPr lang="hr-HR" b="1" u="sng" dirty="0" smtClean="0"/>
              <a:t>Gotovo svi koriste društvene mreže</a:t>
            </a:r>
          </a:p>
          <a:p>
            <a:pPr lvl="1"/>
            <a:r>
              <a:rPr lang="hr-HR" dirty="0" err="1" smtClean="0"/>
              <a:t>Cyberbullying</a:t>
            </a:r>
            <a:r>
              <a:rPr lang="hr-HR" dirty="0" smtClean="0"/>
              <a:t> (nasilje na internetu)</a:t>
            </a:r>
          </a:p>
          <a:p>
            <a:pPr lvl="1"/>
            <a:r>
              <a:rPr lang="hr-HR" dirty="0" smtClean="0"/>
              <a:t>Pedofilija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sz="2000" b="1" dirty="0" smtClean="0">
                <a:solidFill>
                  <a:srgbClr val="002060"/>
                </a:solidFill>
              </a:rPr>
              <a:t>Zbog navedenih razloga djeci je potreban stalni nadzor za vrijeme korištenja računala</a:t>
            </a:r>
            <a:endParaRPr lang="hr-HR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img.metro.co.uk/i/pix/2012/02/07/article-1328612514343-059CE7F9000005DC-695445_466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19" y="1807360"/>
            <a:ext cx="2787445" cy="30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/>
              <a:t>Roditeljska zaštita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Metode zaštite:</a:t>
            </a:r>
          </a:p>
          <a:p>
            <a:pPr lvl="1"/>
            <a:r>
              <a:rPr lang="hr-HR" sz="2000" dirty="0" smtClean="0"/>
              <a:t>Držati računalo na vidljivom mjestu (dnevni boravak)</a:t>
            </a:r>
          </a:p>
          <a:p>
            <a:pPr lvl="1"/>
            <a:r>
              <a:rPr lang="hr-HR" sz="2000" dirty="0" smtClean="0"/>
              <a:t>Provjeravati povijest posjećenih stranica (postoji opcija u svim web </a:t>
            </a:r>
            <a:r>
              <a:rPr lang="hr-HR" sz="2000" dirty="0" err="1" smtClean="0"/>
              <a:t>browsverima</a:t>
            </a:r>
            <a:r>
              <a:rPr lang="hr-HR" sz="2000" dirty="0" smtClean="0"/>
              <a:t> </a:t>
            </a:r>
            <a:r>
              <a:rPr lang="hr-HR" sz="2000" dirty="0" err="1" smtClean="0"/>
              <a:t>ie</a:t>
            </a:r>
            <a:r>
              <a:rPr lang="hr-HR" sz="2000" dirty="0" smtClean="0"/>
              <a:t>, </a:t>
            </a:r>
            <a:r>
              <a:rPr lang="hr-HR" sz="2000" dirty="0" err="1" smtClean="0"/>
              <a:t>mozilla</a:t>
            </a:r>
            <a:r>
              <a:rPr lang="hr-HR" sz="2000" dirty="0" smtClean="0"/>
              <a:t>, </a:t>
            </a:r>
            <a:r>
              <a:rPr lang="hr-HR" sz="2000" dirty="0" err="1" smtClean="0"/>
              <a:t>chrome</a:t>
            </a:r>
            <a:r>
              <a:rPr lang="hr-HR" sz="2000" dirty="0" smtClean="0"/>
              <a:t>, safari)</a:t>
            </a:r>
          </a:p>
          <a:p>
            <a:pPr lvl="1"/>
            <a:r>
              <a:rPr lang="hr-HR" sz="2000" dirty="0" smtClean="0"/>
              <a:t>Saznati podatke za pristup djetetovim računima  na društvenim mrežama (ili mu barem biti prijatelj na istim)</a:t>
            </a:r>
          </a:p>
          <a:p>
            <a:pPr lvl="1"/>
            <a:r>
              <a:rPr lang="hr-HR" sz="2000" dirty="0" smtClean="0"/>
              <a:t>Odrediti vrijeme koje smiju provoditi na računalu</a:t>
            </a:r>
          </a:p>
          <a:p>
            <a:pPr lvl="1"/>
            <a:r>
              <a:rPr lang="hr-HR" sz="2000" dirty="0" smtClean="0"/>
              <a:t>Razgovarati s djecom o opasnostima na internetu</a:t>
            </a:r>
            <a:endParaRPr lang="hr-HR" sz="2000" dirty="0"/>
          </a:p>
        </p:txBody>
      </p:sp>
      <p:pic>
        <p:nvPicPr>
          <p:cNvPr id="3074" name="Picture 2" descr="http://www.sablestraditions.com/medias/images/securite-ordinateur-protection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46" y="321514"/>
            <a:ext cx="2263160" cy="25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Što kada niste u kući?</a:t>
            </a:r>
            <a:endParaRPr lang="hr-HR" sz="36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364" y="1247536"/>
            <a:ext cx="10433118" cy="481466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Potrebno je koristiti program koji će zaštiti djecu i dok niste doma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Ako imate računalo na kojemu je instalirani operativni sustav Windows 7 ili 8 već imate podržanu Microsoft Obiteljsku zaštitu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U slučaju da imate instaliran Windows XP preuzeti s interneta servis </a:t>
            </a:r>
            <a:r>
              <a:rPr lang="hr-HR" dirty="0" smtClean="0">
                <a:solidFill>
                  <a:srgbClr val="002060"/>
                </a:solidFill>
                <a:hlinkClick r:id="rId2"/>
              </a:rPr>
              <a:t>Obiteljska sigurnost </a:t>
            </a:r>
            <a:r>
              <a:rPr lang="hr-HR" dirty="0" smtClean="0"/>
              <a:t>(potreban Windows Live račun)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Servis omogućuje:</a:t>
            </a:r>
          </a:p>
          <a:p>
            <a:pPr lvl="2"/>
            <a:r>
              <a:rPr lang="hr-HR" sz="1600" b="1" dirty="0"/>
              <a:t>Filtriranje </a:t>
            </a:r>
            <a:r>
              <a:rPr lang="hr-HR" sz="1600" b="1" dirty="0" smtClean="0"/>
              <a:t>weba</a:t>
            </a:r>
          </a:p>
          <a:p>
            <a:pPr lvl="2"/>
            <a:r>
              <a:rPr lang="hr-HR" sz="1600" b="1" dirty="0" smtClean="0"/>
              <a:t>Izvješća </a:t>
            </a:r>
            <a:r>
              <a:rPr lang="hr-HR" sz="1600" b="1" dirty="0"/>
              <a:t>o aktivnosti</a:t>
            </a:r>
            <a:r>
              <a:rPr lang="hr-HR" sz="1600" dirty="0"/>
              <a:t> </a:t>
            </a:r>
            <a:endParaRPr lang="hr-HR" sz="1600" dirty="0" smtClean="0"/>
          </a:p>
          <a:p>
            <a:pPr lvl="2"/>
            <a:r>
              <a:rPr lang="hr-HR" sz="1600" b="1" dirty="0" smtClean="0"/>
              <a:t>Vremenska </a:t>
            </a:r>
            <a:r>
              <a:rPr lang="hr-HR" sz="1600" b="1" dirty="0"/>
              <a:t>ograničenja</a:t>
            </a:r>
            <a:r>
              <a:rPr lang="hr-HR" sz="1600" dirty="0"/>
              <a:t> </a:t>
            </a:r>
          </a:p>
          <a:p>
            <a:pPr lvl="2"/>
            <a:r>
              <a:rPr lang="hr-HR" sz="1600" b="1" dirty="0"/>
              <a:t>Ograničenja za igre</a:t>
            </a:r>
            <a:r>
              <a:rPr lang="hr-HR" sz="1600" dirty="0"/>
              <a:t> </a:t>
            </a:r>
            <a:endParaRPr lang="hr-HR" sz="1600" dirty="0" smtClean="0"/>
          </a:p>
          <a:p>
            <a:pPr lvl="2"/>
            <a:r>
              <a:rPr lang="hr-HR" sz="1600" b="1" dirty="0" smtClean="0"/>
              <a:t>Ograničenja </a:t>
            </a:r>
            <a:r>
              <a:rPr lang="hr-HR" sz="1600" b="1" dirty="0"/>
              <a:t>za programe</a:t>
            </a:r>
            <a:r>
              <a:rPr lang="hr-HR" sz="1600" dirty="0"/>
              <a:t> </a:t>
            </a:r>
          </a:p>
        </p:txBody>
      </p:sp>
      <p:pic>
        <p:nvPicPr>
          <p:cNvPr id="4098" name="Picture 2" descr="http://blogs-images.forbes.com/kenkrogue/files/2012/09/businessman-and-question-mar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92" y="0"/>
            <a:ext cx="2391482" cy="17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gledkrozprozor.files.wordpress.com/2012/01/prvo_pokretanj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05" y="3848281"/>
            <a:ext cx="2986036" cy="25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Prilagođeno 4">
      <a:dk1>
        <a:srgbClr val="00206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00206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TC102455519[[fn=Zima]]</Template>
  <TotalTime>204</TotalTime>
  <Words>402</Words>
  <Application>Microsoft Office PowerPoint</Application>
  <PresentationFormat>Široki zaslon</PresentationFormat>
  <Paragraphs>85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Trebuchet MS</vt:lpstr>
      <vt:lpstr>Verdana</vt:lpstr>
      <vt:lpstr>Wingdings</vt:lpstr>
      <vt:lpstr>Wingdings 2</vt:lpstr>
      <vt:lpstr>Winter</vt:lpstr>
      <vt:lpstr>Zaštita djece na internetu</vt:lpstr>
      <vt:lpstr>PowerPointova prezentacija</vt:lpstr>
      <vt:lpstr>PowerPointova prezentacija</vt:lpstr>
      <vt:lpstr>Vrste opasnosti na internetu</vt:lpstr>
      <vt:lpstr>Zaštitni softvare (obvezno imati na računalu)</vt:lpstr>
      <vt:lpstr>Nijedan program vas ne može zaštiti kao sami sebe!</vt:lpstr>
      <vt:lpstr>Roditeljska zaštita</vt:lpstr>
      <vt:lpstr>Roditeljska zaštita</vt:lpstr>
      <vt:lpstr>Što kada niste u kući?</vt:lpstr>
      <vt:lpstr>Obiteljska sigurnost u Windows 7</vt:lpstr>
      <vt:lpstr>Ostali alati za sigurnost djece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djece na internetu</dc:title>
  <dc:creator>Šime-</dc:creator>
  <cp:lastModifiedBy>Šimun Višević</cp:lastModifiedBy>
  <cp:revision>21</cp:revision>
  <dcterms:created xsi:type="dcterms:W3CDTF">2013-12-12T11:31:30Z</dcterms:created>
  <dcterms:modified xsi:type="dcterms:W3CDTF">2014-01-30T16:59:17Z</dcterms:modified>
</cp:coreProperties>
</file>