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9" r:id="rId4"/>
    <p:sldId id="258" r:id="rId5"/>
    <p:sldId id="272" r:id="rId6"/>
    <p:sldId id="260" r:id="rId7"/>
    <p:sldId id="271" r:id="rId8"/>
    <p:sldId id="261" r:id="rId9"/>
    <p:sldId id="263" r:id="rId10"/>
    <p:sldId id="265" r:id="rId11"/>
    <p:sldId id="264" r:id="rId12"/>
    <p:sldId id="268" r:id="rId13"/>
    <p:sldId id="267" r:id="rId14"/>
    <p:sldId id="270" r:id="rId15"/>
    <p:sldId id="269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9EE4E-FEFA-463B-BA12-855F2298CBE2}" type="datetimeFigureOut">
              <a:rPr lang="hr-HR" smtClean="0"/>
              <a:pPr/>
              <a:t>30.11.2015.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9F879-7AAB-4CCB-B8EF-D46BF9111CE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858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9F879-7AAB-4CCB-B8EF-D46BF9111CEC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9F879-7AAB-4CCB-B8EF-D46BF9111CEC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7F97B-BF41-4B8D-9458-852E6B8CBCEB}" type="datetimeFigureOut">
              <a:rPr lang="hr-HR" smtClean="0"/>
              <a:pPr/>
              <a:t>30.11.2015.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97441-F870-463D-A4D4-EF48BE937D7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7F97B-BF41-4B8D-9458-852E6B8CBCEB}" type="datetimeFigureOut">
              <a:rPr lang="hr-HR" smtClean="0"/>
              <a:pPr/>
              <a:t>30.11.2015.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97441-F870-463D-A4D4-EF48BE937D7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7F97B-BF41-4B8D-9458-852E6B8CBCEB}" type="datetimeFigureOut">
              <a:rPr lang="hr-HR" smtClean="0"/>
              <a:pPr/>
              <a:t>30.11.2015.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97441-F870-463D-A4D4-EF48BE937D7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7F97B-BF41-4B8D-9458-852E6B8CBCEB}" type="datetimeFigureOut">
              <a:rPr lang="hr-HR" smtClean="0"/>
              <a:pPr/>
              <a:t>30.11.2015.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97441-F870-463D-A4D4-EF48BE937D7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7F97B-BF41-4B8D-9458-852E6B8CBCEB}" type="datetimeFigureOut">
              <a:rPr lang="hr-HR" smtClean="0"/>
              <a:pPr/>
              <a:t>30.11.2015.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97441-F870-463D-A4D4-EF48BE937D7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7F97B-BF41-4B8D-9458-852E6B8CBCEB}" type="datetimeFigureOut">
              <a:rPr lang="hr-HR" smtClean="0"/>
              <a:pPr/>
              <a:t>30.11.2015.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97441-F870-463D-A4D4-EF48BE937D7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7F97B-BF41-4B8D-9458-852E6B8CBCEB}" type="datetimeFigureOut">
              <a:rPr lang="hr-HR" smtClean="0"/>
              <a:pPr/>
              <a:t>30.11.2015.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97441-F870-463D-A4D4-EF48BE937D7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7F97B-BF41-4B8D-9458-852E6B8CBCEB}" type="datetimeFigureOut">
              <a:rPr lang="hr-HR" smtClean="0"/>
              <a:pPr/>
              <a:t>30.11.2015.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97441-F870-463D-A4D4-EF48BE937D7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7F97B-BF41-4B8D-9458-852E6B8CBCEB}" type="datetimeFigureOut">
              <a:rPr lang="hr-HR" smtClean="0"/>
              <a:pPr/>
              <a:t>30.11.2015.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97441-F870-463D-A4D4-EF48BE937D7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7F97B-BF41-4B8D-9458-852E6B8CBCEB}" type="datetimeFigureOut">
              <a:rPr lang="hr-HR" smtClean="0"/>
              <a:pPr/>
              <a:t>30.11.2015.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97441-F870-463D-A4D4-EF48BE937D7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E17F97B-BF41-4B8D-9458-852E6B8CBCEB}" type="datetimeFigureOut">
              <a:rPr lang="hr-HR" smtClean="0"/>
              <a:pPr/>
              <a:t>30.11.2015.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3997441-F870-463D-A4D4-EF48BE937D7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E17F97B-BF41-4B8D-9458-852E6B8CBCEB}" type="datetimeFigureOut">
              <a:rPr lang="hr-HR" smtClean="0"/>
              <a:pPr/>
              <a:t>30.11.2015.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3997441-F870-463D-A4D4-EF48BE937D7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3928" y="4941168"/>
            <a:ext cx="4762872" cy="1377336"/>
          </a:xfrm>
        </p:spPr>
        <p:txBody>
          <a:bodyPr/>
          <a:lstStyle/>
          <a:p>
            <a:r>
              <a:rPr lang="hr-HR" sz="2400" dirty="0" smtClean="0"/>
              <a:t>PSIHOLOGINJA: RAJKA ŠORE</a:t>
            </a:r>
            <a:br>
              <a:rPr lang="hr-HR" sz="2400" dirty="0" smtClean="0"/>
            </a:br>
            <a:r>
              <a:rPr lang="hr-HR" sz="2400" dirty="0" smtClean="0"/>
              <a:t>OŠ </a:t>
            </a:r>
            <a:r>
              <a:rPr lang="hr-HR" sz="2400" dirty="0" smtClean="0"/>
              <a:t>BIJAĆI – KAŠTEL NOVI </a:t>
            </a:r>
            <a:endParaRPr lang="hr-HR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20888"/>
            <a:ext cx="7772400" cy="1368152"/>
          </a:xfrm>
        </p:spPr>
        <p:txBody>
          <a:bodyPr>
            <a:normAutofit/>
          </a:bodyPr>
          <a:lstStyle/>
          <a:p>
            <a:pPr algn="ctr"/>
            <a:r>
              <a:rPr lang="hr-HR" sz="5400" dirty="0" smtClean="0">
                <a:solidFill>
                  <a:srgbClr val="FF0000"/>
                </a:solidFill>
              </a:rPr>
              <a:t>AIDS/SIDA/KOPNICA</a:t>
            </a:r>
            <a:endParaRPr lang="hr-HR" sz="5400" dirty="0">
              <a:solidFill>
                <a:srgbClr val="FF0000"/>
              </a:solidFill>
            </a:endParaRPr>
          </a:p>
        </p:txBody>
      </p:sp>
      <p:sp>
        <p:nvSpPr>
          <p:cNvPr id="14338" name="AutoShape 2" descr="data:image/jpeg;base64,/9j/4AAQSkZJRgABAQAAAQABAAD/2wCEAAkGBhQSEBUUEhQUFRUWFRUWFhYUFBUVFRYWGhkXFhsUFRUZHCYgGBkjHxcUIC8gJScpLSwsGB4xNTAqNSYrLCkBCQoKDgwOGg8PGiklHyQsLSwsKikpLCwsKSkqKS01NCwtKiwsLC0sKS8sLywsLCwqLCwpLCkvLCksLCwpKSkpLP/AABEIAMIBAwMBIgACEQEDEQH/xAAcAAABBQEBAQAAAAAAAAAAAAAAAQQFBgcDAgj/xABLEAABAwIEAwUFBQUFBQYHAAABAgMRAAQFEiExBkFRBxNhcYEiMpGhsRQjQlLRYnKCwfAzNbLh8RUWQ3SSNnWio7PCFyU0U2Nzk//EABsBAQACAwEBAAAAAAAAAAAAAAABBAIDBgUH/8QAMREAAgIBAwEFBgUFAAAAAAAAAAECAxEEEiExBRNBUWEUInGBsfBCkcHR4QYVMqHx/9oADAMBAAIRAxEAPwDcaKKKAKKKKAKKKKAKKKKAKb318hpCnHFBKUiSTsK84jiKGGlOOKCUpEkn6DqaxHizi5y+d5paB9hv/wByuqq0XXKtep63ZnZdmun5RXV/ovUtuLdrRz5bVsEfncnXySNh516wXtXJWE3TaUg/jbmB4qSZ08RVBTZrSn3F7TORW3wrw7EePzql31mc5Ow/s2hcNkY/PPJ9DMvJUkKSQQQCCNQQeYNdKzLsu4nM/ZXDoZU0TyO6kfzHrWm16Fc1OOThtdo56O51S+T80FFFFbCkFFFFAFFFFAFFFFAFFFFAFFFFAFFFFAFFFFAFFFFAFFFFAFFFFAFFFFAFFcrm5S2krWpKUpBKlKISkAcyToBWZ472vrcUWsJYL5mDcugotkdSCYzAQdSQNOdAaa/cJQkqWpKUjdSiEpHmToKqtz2p2CV5G3u+UNwyCtI83NEfOsvuuH3Lw5767XermA02tKGQoAkpQnMkAAAyqBHQ1XuIMOFigtAZFOqVCQcxDM8lSd9pJ1APWsZSwjbTX3ktpKdoPawbx3Iyk9yg6Aq99X5yAPhTPs+4ycbuyQ2gktLABCle1ooc/CqqhlGxGXyMec1O8N3Ztrht9J0QdpOqToRqekiqcnDdua5Ooqq1Dp7iEvdx0X6+Jebzt0uGFQ/YkJ5H20Aj+JP86VPaXYYh7LluptZ/EkJBB/eB1q73gDiU5dUuAKn9ggH5yB6+FRieELIu5zbM595SiFecJj41ccVJHM12TqnmLaa8jPX74W9zCCZbWFBUQdDzHLp41vuHYkh5tK0KBC0hQ6wRO1fPHHN5mvnVsgZUrCYEQoJGVWnWQan+HePEtWaEupKQ2VIzAFeXUqGxBGhjSdtqq0YUmkdD2xuuprsmveS8vBr9zc6KpmB8WKcbS42tD7StiCUq8pM6joatFjiSXR7Mg80q0UP1HiJFXDlx3RRRQBRRTO1xdlxxxptxC3GiA4hKgVNk7BY3EwfhQDyimd1jLLTrbTjraHHZDaFKAUuN8gOp3r3f4i2w2px5aW20xmWtQSkSQBJO2pAoBzRXJNykoz5hkKc2aRlyxOaekazVeR2lYaXO7F7b5pj3xlnpn9350BZqKQK0moD/AOIGHTH221nb+3R+tAWCiuVtcpcSFtqStKhKVJIUkjqFDQiuNvizLjrjSHEKcajvEJUCtGbUZk7iaAd0UilQJqAT2g4cdr61/wD7t/rQFgorjbXaHEhbakrSdlIUFJPkRoa7UAUUUUAUUUUAVDcVcWMYfbqfuFQBolI1WtXJCE8z8hzp9iWJJZRmV5JHNR6Csk45u1XASpSA8FOJSW9fb1GVtBjRIMlREaBUnegM34+7RLvElgOS2wfaaYSTlIkgKUf+IqQRJ2IMAU/4M4EW+CboPBEJyoCiAoCYC07gTsJTz23q6YHwG01cKuFgKXpkRALbIAiEaCfAwI+dLxRh9/cKU1aLQy3pncUohavZT7CMoKkgSZ2md6AYWXCbTb6e+uoS2DDSHA0U5iJQlDZOROomPaVzMVUOK8ea+1Odyn2UHu0b7J0mTqZMn1qUwvs8ura4UpQDqQZztnMTOuYo94a9apyMHcWSTprzrRbt/Eet2crU26Vl9PgcftRX7/Ue0BqPLrVks7aEgJkiN9dR+tNbXBUp/aV5kfSpZl1PtJ1ze6CAYmdRP9bVTskpcI6rQ6aynMrX7z/M0fgPE1PWeRU5mlZNDqUbpggHqrYTtUxi+KC0tXHRkCohA1krOgmQCY316VS+zvFA3e90qcjySnokOJ1SfOAdabcf8RG5fyNqBYZMCR7ytlL31HIHw8a3q3FfqeNZ2a569rHu/wCT+/iVN/NIJ1zSSYPnJ86TDld4h9tQIJGYA9U/qk/KuBxWUqhIGhywZ286YcP3qjdInUk5fQgpPyNaqotPJ6Pad0JwUPPOPId8N8XKtFLaK3UBStHGiklOke00sFLg23giDB1rYsDxW6Cgm4bSqPcubYy2Qds7ZOdox4EeVfP2Poh4+dal2edozbrAt7mEust/drEjvEIT7sjULAHLeOteicQ+ptOG4xmhK4CuR5K/Q1K1mWB8TNXSM7JUoRJSpOVYEwYPurjnBkaTuJumDYyFwhRk7A9f2T+15/6iCZrNbMfZuK3U7JvLNLg8XGyB9G1/GtKrOO0pPcYlhF4NAm5Nss/svAAT6d5QFX7UblRxf7SknJhibJSx4uvFRn+Ep+FWvtpc7yzt7VJ1u7thrT8s5ifiEVE2uGfbbLHnYkvvvIb8U2qAG49Qa44dif8AtC/wJMyGrNV05z9sJ7oE+S2/nQEj2oKXc3VjhDKi2i4JW+U79w3skeHsrMdUpqwPdk+GKt+5+yNAZYC0iHh+13vvE89SR4VBY4cnFlipWy7NxCSfzDvjA8dvjWl0BnHZFfOt/bMNfWVqsXcrajuWVTlHkMsjoFAcqgeyTgOxvMPU5c2yHF/aHk5iVA5RlgSCOpqZ4JOfiHGFp90dwgnlmCQCPOUKqk8DjGUYW87h7jAZQ4+e7KAp8qEFWSUEExsJ5UBceyy2+yYnidg0pSrZlTa20qM5CsSUg+RA8cnnTrgv/tFjHla/4KcdjFvbmwNw04p164WV3Tjkd53w3QQNgMxI6hU84Dfgv/tFjHla/wCCgNDufcV+6fpWQdkPAFheYSh25tkOOFboKyVhRAVA1SobCtfufcV+6foaoHYN/crX/wCx7/GaAg7nCP8Ad7Ebddstf2C7dDLrK1FQacPurST8Z3hKgSZFbAKzPt0Oe2s2U6uO3zIQOZgLBI9Vp+IrSxQC0UUUAV4ccCQSSAAJJOwA517qoceYmSkW6T78Fwj8pMBHrqT4J8aAhMQxNV24XDIb2bSdJR1PTNueug2GvpDY00Gm2m3l0rk2K6lyPEnYf1sPGgO2YASf68B1NIlJz6ylKuQOsjqeUjp+XflXplnWTqfkPBPT6057sEQaAjsMVeDECnu2xZlACVBaQoGJKinfMTptEazWV3bBQ64jcpcUn4EitiscUTOiguFFEpiM/wCVf5FCNZ0+lZlxq62xfvyZzKC4TO6hJHoZqpqY5SZ0v9P3RhOcZPGV9P8Aoxt2QBO58etItIn+t/6n41A3N04uVg5UjlMDfSOtdcPuXEaxKJ1MiR4zVTYzplrIuWMPHmS1y4RlCTCiRqNxoSSPSfjTXErpLYKOeXfeRtrTa+xwAwEhUayfWCPlUcq8KlDNrGo6j9kHpWUYeZov1kctQfPQ5bQPD0/yp3gNrF0FckJWsnpCSB/4imo99UnWpqw+7tXXDuqEDyGp+ZT8KsQXJz+qknW/ToVjGHczpPjTGujy5UTXOrhzjJfhriNyzfS4j2kyM6CSErAM+hHJW4PwrdsCxJK2kKDqlpeUSw6QBv7X2d0p0S4hWdKdBoE5ZIg/OVa32O4m29bv2DgMnM6CJ1ScqTGuikkJUCPPlQg3TAMU75shWjiDlWPHcK8iIPxqC7WMAdu8NWi3SVPIcadaAicyVAGJ0nKpVQ/C2JuICFrVncb7xh8j/iFpZBVHUj2x8OdaOhYIkag0BWOzjAl22FsMvphwha3QYJzuLUtQMc/aj0qodkXA9zaXt0u5QpKG0fZ7YqykKaLq3CUwdtAdfzVrFM8WxNFsw4+6YQ0hS1RqYSJ0HM9BQFX7SuDHb1tp61UEXdqvvGFHQHaWyeU5UkTpIg6E1Xl8f40pvuU4OtNwRl70q+4Cts4BGWOeq486u3B3GjGJsqdt8+VKyhQcSEqBgK2BOhB386Y8YdpFthq0ouEPnMnOFNNhSAJKYKioQZG1AJ2c8GKw+1UHld5cvrL1wveVn8IPMDXXmSTzpp2P4G9a4epu4bU2v7Q6rKqJynLB0J6GpOy4/YdsHb4IeSy1mzBbYS4coBJSnNBHtDnVab7f8NJEi5SPzKZEfJRNACOG7nDMYL1m0p2yvP8A6htGX7lyf7VKSRpJnTkVjkmoy7GKWWMX9xa2BuG7gsgKKwkQhAEjWd5HpWm4JxAxeNB22cS62dJTyP5VJOqT4ETULxj2kWuHKSh3O48sSlllOdwjaSCQADBiTrBgGKAjeHeJ8Vff7u6w0W7SkLlzvM0EJOURPMwPWqhwTeY1h1mm1bwouZVLUFrdSnVRnUA8vOrVgvbXZvvoYcbubdxakpQH2oClKICRKSSJJA1AHjWg0BnHDPB17cXyMQxcoC2gRb2zZBQ0T+NRBIn1JmCToBWj0UTQBRSTRQAtQAJOgAknwrMMSuy66XD+JyfIQQkegyir1xVd5LVcbqhA/i3+QVWfOe6T09r4a/yoB0XIHUnYdf0HjTi3ajU6k7n+Q6DwpraifaPMaeCdwPPr/kKfIoDsgVSOO8ZdtXe8Xc5GshS0xbn71ayPfezaBAJOo6DnVmHETAuhalwB4oCgk85/CD+aNY3jWs07SeMnW7t23SWnGhlMONIXkWUpJSCR+EiddQSfKgND4PtEWuGNuK0AYDqyk59VIC1KG4KlHp4CqJxVg4cDa2i4opSnvVOZSoFRKoXk0SQTBHIqrP7/AIluX1FTrziiQB7xAgfhyiABptFXPhrja5fZVauu5kKQUjMlJIVulRVGYkHmTtWuyOUW9Haq7U308SJxT3hrACQAADHPb51HO5tgTvrrz/qaHSUkpVoUkg+Y0pI2Om+v6xVRLB0ttqtbaBQKlfGfOhOx9IoQqNdDpS553+X0oYLHXxZ4bRmUJ8qleJ3O6ZQyNwJV+8dT+npS8P2AXcJ/KMyiP3QTB+A+NQvE12VvKnqa3VLLyeb2hLZBQ8XyRFJRRVk8QKvnZvgts+F98paHC4htpTaylYWsjKUxtsoEnTUbHeh11tbpTa0rQcqkKCkkbhQMgj1FAfR+B4c6yYdUlZUQpSwCCpwIKFrI29oBtUjmVCr5gNxLWXmgx6bj9PSsq7OeNlYghSXcofaAmBAWlRAzxyPswQNNfGK0TAnoejkoEeo1H/u+NAWSs/7ZrpSrNqzbP3l7cNMCN8uYKUfLRA9av9Y/x1id07j7Isrf7UqwZzlsqCEhx4e8SSNQktQOooCS4TYTh/EF3ZpGVq5YauGRylAyqA/8w/w0+7dv7ke/fZ/9RNUniXHcRRfWN/fWItUMOhpTiXAvM26YUlQCjEJ7wjzq69uv9yPfvs/+omgJPj/+4rn/AJU/4RTrgW2SvCLJK0pUDasyFAEH2BuDvTTj/wDuK5/5Q/4RT7s/P/yqy/5Vj/AKApTeHJwniFlFuMltiDawpoe4l5EmUDkJyx0zqG0Q3wzGre04lxA36ktrcS19ndd0SEZRKQs6JkZRP7BFSPFLouuJMOYb1Noh196NcgUBlCuh9lH/AFirfxDwfZ4gkC5ZQ7lkJUCUrTrBAWkgjXcTE8qAdPWtrepQohp9KFpWhaSleVaSFJUlaToZA2OtSdYfxjwSnAlMX2HPOp+/Q24ytWZK0qk5ZgZgcpEGd5BEVt9SQLRSUUATRSUUBV+PH9GkdSpXwgD6mqmNVAchBPnyHyn0FWHjpf37Y6Nz8VH9KrtptPM6/Hb5RUEjlk5THIyU+e5T/MevSnas2U5YKoOUEwCqNJMGBMcqrXEvFbFokd6olR2bRBWRpqRIy9QSdxpNZvxV2jP3C4YccaZy5coISpc7leXrtEx8aAhVW1zcXuUlS7hbnvEwSqdFZtISImdgBV0HY86phTr1y2HAtSlqlTiO7AJUoqAzFczIj51BYX2nXbKW0/duBsBILiJWUgEBJWCCQASBWg8PdoLGJKbt3EOtOlaFwj2m1lv7yCoapRKRIj13oDMsQ4OU0i7VnCvsr6WlgJUCUqzAOa7CQBHj5T24Os/bzqMJSCpR6Aak1rjeHJuL5TrCSWnW1s3zTra0JWpBSlIJVH3gSpWokQkbZgazXGbVTFv3KBlJ1d1EpE6Nk/M+lYSkkixp6pWS4XTkib67+0PPOgZQVZgPDl614etigJOuvhzp9Y3zDQCSZEjMBOvWSPrUjxFaoV942sZSEwCqdOUEnxMjzqk5vd04Osr00FVxJOWMvD6clekyBqd9B1ryV6wZE6f61M4LklQChnI9nSVc9vrUdiTRSs5zKt53060Ty8EWVONannP35jrDr8sELAkgmRO6dlJPmJ9Y6U04pw4Zg4jVCxmSeoP86bp23qXwsd8w4wr3kStHXKdwPr8a3VPa8Hl6+HexUkuiKZRXa6ZyqIrjVo8AKKKKAtvZjfOt30MwVKacBSdlBI70p8CckA+NfQtq7DiFDbMn4TH0NYr2KYRmu3HyNG2yEk/nWcunWEhXxFaRh94pu4dYXJGfO0oqGiFJSoNgbwClwegoDUaqvB3CTlrcXtw+tC3Lt/OMmaENJnIiVAajMR6CrTNLUkEBx1wz/tCwetgQlSwChSphK0qCgTGsaR61VeMOBcSvbJm1FzbpbSy0l/MlZLjrZ/tEqyyAYTppzpqjtPxJ5+5RaYal9Fu+4yVpdgyhRGoPMgA6daluF+1NL9yLS8t3LK6PuId1S54JUQDJ1jSDyJOlCR4rhq9ewl+0unmVvuIWhLiElLYSQkJBASDpB1jnVbseBcdbZQwnFGW2kIShORqVJQBAAPdg7c5mtTJrPOCO1c39+5bKZDaMrq2HMxJdSheTYiNsx0/KaAm+B+AWsOSshann3TLz7nvrO8DUwmZO5JO5OkV7FeBcTZu3rjDL5CUvuFxbD6T3YUd49lQPnCT4mp/jbjNeHLtlqbSq2ddDTzuYhTJPuqjYpjMf4fEVP4pijduw4+4YbbQpaj4ATp1J2HmKEFCsOAL+6uWnsYuW3UMKC27dhMNlY2Us5UzHkZ2kCQdIqA4Ix969skXLzSWe9lSEBRV93slSiQNTqfKOtT01IFmkJomkmhAtFJRUgovaCr79I6tJA9VqT/MVDJWACSYAEmdAANSTU92ksw5bL5EqQfilQ+Yj1qlcUNlVjcBO/dKPoNT8gawMjG8dv++uXXJJC3FKEknSTA18IphRRQBVj4F4nTY3QdW0HE5SkxGdM/ibJ57iNJBOtVynuFWRccAHWgPptzHGmrM3UgoyBaJMZioSlPmZHz6Vj79t33elXvOqKiqdJUSrQeH0qNx7EFBtNmhR7ts51p/CXYj5DTzmmdjiq0CNwNYPLyNU7m5Pg6nslV0p94uvj6eQ1fwJQO6diefKvWHu5myCdUbeI/r607xLFVLagJgnQkHSJ/r41CWz+RQPLY+VY4lOPJnZKnTXrus4a5+f7dSZw15KHUqVr5eR5UuMuoU7KQT7ImevX6VyLZLkITJGumunUVwU4DuNdv8AWtaXOS3OeK3X6iuIEaGiwve6dQ4OR1HVJ0IrlnMxvypErExGlbFwUrGpeg64uw4JXnTqlQzA9QdRVaq6W0XFops++1t1KD+h+tU99vKoirkXlHOX17JnOitD4A7NheMKeeVlbXnbby6rS4P+IdhAIiOc8qgeIOBH7Vb8jOhgt5nBoCHJymPqOUisjQaD2T4vbKZZaDhFw2h9PdnRKwtaXCtOkKICEjeYB051bcZtsziF82/vBA1OXNKPXMn/AKRWRdnXDz6cUZ7xC2u7CnTnSpMpAIgSNZKgPImtKdxIu4um1So7W4KSfZ1U48sj9rKhoeRPSgNfFLSTRNZEGc9kP9piv/eT31NdO2/C0qww3KfZetXG3WljRSZWlBAPT2gfNIrn2Q/2mK/95PfU1y7YsbS6wnDLchd1dOtIyJMlCAoLKlx7uqRvyzHlUAm+MOKO6wNy62W5bIyR+d5KUiPIrn0qk4vgv+ymcEuoj7OpLNx+7cArXPgCXh6ipDtQsVvKw3CbZQSpR7zMoSEoYbKUqUOY0WY/ZFMuLOA8Zes3k3GINPtpQXC0GQkqKPbASQ2CDpprQGmcVcPovrN62XEOIICvyrGqFjyUAax+yxi4xNq1wVwLS406pN8r/wDBbkZRPMnQfvJSedan2e459rwy1eJlRaCV/vo+7VPmUz61WuFkAcTYroP7G35dUNE/GpBojLIQkJSAEpASkDYACAB4AV7mkoqcEBRSUTUkCzRSTRQED2gWee0n/wC24hXoTkPyVPpVDbOZJSreCD4ggiY6H9RWtX9oHWltq2WlST6iJrJnrdSVEHRaCUnzBgg+Bj6GtZmYNiNipl1bS/eQopPpz8jv602rW+KOB0Xii62ru3soBBjKojbNzGmmYaabVmuI8P3DEl1lxABjMU+zPTMNPnQEeBVvwJoW7Cn1bgQgdVnb4b+lV7CLIuOADrU9xFce2lhPutaGObh974behrCbwi1pq90skaNiSdSST16zSoVofQVzWY2pBMHzH86rYye2pbXj0JXCYUkoUBCh8CKiMRtC24Unka7MnKRrzH1qzO4H9pyuJnJmhR/KANT6D5x1rBPbL4lmyKv03PDj4+hEsNOIZadiJmCQPaSCU+o3HpTm57owsp9s7p1A9f651P3d63ct9whIHdj7sDTRIjLPiB8QKqUKWqEhRO3+vQVE4tSNml1MbKcdX0x15XiPrfC2l6pUojoQB6V3ewRBSMog6xznwNOrNju0gepPX/SnC1CAB46Vpcnk9qvS17MSislftAq2eQtY9lRUlQn8Ox+tecR4YW5eIZaElxYCTBIAP4zH4QJJPQVJYla96iBuJI8fCrR2W3HeOpJPtNtrbXO5ScpR5agD0Aq3RPJy3a+j7p5XQv8AaYei3tkNNiEtISE6ROSCSfEkEnxJrzi9t31u+2RIW24iOsogfM/KnjmunXSorEy8bY9wtKHMghS0Z0jTU5Qd/j5GrZzgzwTiRu4C05VNvMJCXULSZbJGqc2yhKNxvA8Kh+ya2VdX7t64ggLcW43m3CEJLSY8u8yz+yqq5gnEbicTWm6abQ6tKQpbYX94EiUEIzHOVexlgDUielbNwTh6ktqdWkJUuEhKYhCEkkIBG+qjJ5kUQLLRNJRWZiZzedh9s48679pvEF1xbikocQlOZaiowMm2vOp/hLs4s8OJWwgqdIILrqs7kHcAwAkHwAnnVnmkpgEL/uo3/tH7eVLU73PcJSSnu0JmSUiJzHXn+I1NmkoqcEEHwjwk3hzKmWVuKQp1TgDhSchUAClMAezpz8aWw4Ubav7i9SpZcuEtoWklOQBASBlgTPsjcmpqimBkWkopJqQLNFJNBoBaK80VJA5qjcc4XlcDyRov2VeCwND6gfKrwVUyxO3S60pteyhHiDuCPEGDWozMvCZ8CNiNx/l4UiCFJWhwApUSk/lIKQIPT1+NdLm2U04pCt0n0PQjwNerAStQ8QfikD+RqCSiXnCf+y0F/OHEnRskQc52BE6xvPhVJDhmdyTvvJrQO1W4K3G2W/cZErA2zqjl4CB61RWreIkx51WnNNnu6bTzjFcYzyIRIjmNYoGoM84P1ru+lI5zpy+tN8vsnXY+lak8ovzg4yweUiSCBV4wnFxa2qmnIi5QpEkhPdhUAOT0zBJPgkVXcKw/M6kD3Y1PTSSfQT8qYcVYn3jpA2GgHQDQCs61ueSlrpumvu/GXX4fyXjBOELa1dS5eYgyFTPdtLG+hjMfaIgjZI3rvxRhrbbiXbcfcPDO2dRtorfXcc+RFZ3wnw45eXKW0AhMguLGyEc1Hx5AczW88SYClzDw20ILABbG/spEFPjp9K2XQ3RK3ZOq7jULL4fDMwnUb8/DrXor/qa8ZtB5/wAjXjz0515x9AydSnXXnTvh3u0XEKJCHsqHCncaghQ6EEA1HlevM710ySDuBHz8DUp45RovrhdBwkbPeKyKjUnkBqT4/wCZqOt0koSVdNEjYefU/L61x4WxUP2aSffa9hzqYGij1kc/CuzRhCR+yPpXqxluWT5tfU6bHXLwOrFmFuJCUpzEwDAkdTPIbmrwy0EJCRsAAKhuHbHKO8Vuoez4J6+v086m5rakV2xZopJomsiBaSaSaJoBaSiaShAs0TSUVIFpKKSgFopKKAWaSiaKDJ5fuIqFvsVjnXTFLmAaouM4oROtazMdY3fpXr+IbeI6VwtbpLTan1H2UoJ8yPdHmSSPWqk/iJUqK88T4iUMtsA+/wDeL8k6J085PoK1WS2xyW9HT31qiRani4VKXJUolSj1neq/cn2iCNj8fWplLkjTfTzqLu7dSFCdidFf1zrzo9Tt9RH3El0Gxa33nXyrxbiQSRIkA9RvtXQp3E7z6mnGD2feHLsc4/nv5anyFbM8Hn7VvXz/ANfwSIX3FsVHRS/ZE7wNz6mB/B41w4Q4DXfK7505GJIn8SyPwpHT9rzieTDizEQVBCfdSAkeQ01rQ+zDGQ7ZBGuZk5TtqDKkxGu2npVyuO1YOY1dzutci1YVhCLZvu2Ettp6JQZJ6qJVKj4mpS0cIOqtP3R/Oajn71KEla1BKQJKlGAB4mu6Xa2FVGecX4R9mulJAORRzo/dM6adNqimgJrRON7Dv7VKx7zKs3iUHRQ9ND8azhojWvMthtlg+gdm6n2ihSfVcP5HRap18/h1r0FSDXIua6UFyBvud61npNli4JxMN3Pdn3Xx3Z/e5H6j1q9Z097B2B18T0/X4VlODtd9cJSCQBClEaEQQd+R/SrReY3C4B2q9ps45OL7dUO9Uo9WuTTrfFAakGrsGsussf8AGrHh2Nzzq7k57BdkuV6moqzvZqRQuayIOlFJRQZFomkooMhRRNFCMhRNJRUgWikooAooooCv4yjQ1nuNsGTWqX1tIqpYthEzpWs2GYFBC5r1j1kqQ+nVKkhJJ/AQIjyI2qfv8FIO1eLFvRTaxKFDKR4dR41pthujgu6HU+z2qXh4lFQsg6ev6U4ccC0hKtiZk9ddjXbG8KVbud3uN0qMQpJJg/5edMvs6imTtO1ec1g7SE90fd5T/I4O2hBg7cjyPrUjZKDLC3DoTKU+Z3I8hA/iVS4awpxeSNM05TsdQAmD10HrVkxlVrCW3GMwQIJQpSQTuTlBG5k+tbqY7n8Dye1LY017Y9ZfQo/DOAC9uD3vehvU50I9kkalJWdE6edalgmBsWSFBlJAOqiSVKVAMD6wB1qIwrE7ZtGRB7oDkApIPjzE7TUojE2js+n/AKkfzFXjlTO7O4ucVuw046tTCVlahASlKAdJSNMxGgmd/OtcQQlICRoAABPIaRPlUT9ubH/GSP4mh67Vydx1hO70/ukk/wDhFAWS0fBVlVqkpUFDlCtIPpmrMcbsfs9w41JISfZOuqTqD46VN/72MpMhClqJ/FsByEqJPy5mmnF96bm3Q8kBJbORUSTkVsfQ/Wq98Nyyez2Rq+5tcX0f1IFx4J3IHTr8KZO3BVoNt9dT5U3Chm11qVwXD++eyxz9rlA0P9eRqpjB0srnNPLwidwpn7PblxWi3AANIgDf+XzqGcuiVTUlj90CQhPupGUeQqGCa9GuG2ODi9Xe77XIfW96RU9heJmRVYbaNTGGsGRWwpmkYNfzFWy0dkVRcCaOlXaxGlbEYskAaWvIpakgWkoooAooooAooooAooooAooooBVommFzZA1ImkIrEyKreYMDyqEucCg6Cr+tmabO2IPKmAZ3jHDn2hgoj7xGrZ6n8nkfrFZquyV7SSIIXGuhB1FfQasOg6VTuNuDVOOIdZTqtSUOgDqYDn6+lUtRV+JHQ9k65Rfc2vjwZWOHMGyJLqhqBoeqiIBHkMx/iFRt9ZlSia1FzAwhpLaRoPr/AFA9KiXeHvCt1NeyODzddqvaLXJdPD4GbqsD0rwbI1oDnD3hTdfD3hW3BRKIbM0htTV2Vw/4VzPD56UwCmfZjU5gIBlteqVgpI8DUt/u+eldbbBClQMVDjkyjJxeUZte2JadW0oSpKinT5H+dXPA8P7m2KyBnXIGmsf1p8akOIeGC9csKSDCwUuEDQZdQT6SPSpu7wqQEpBypAAnUwOp5mqldT38+B72q1y9nSj1l19Pv6FBctCpRNdGsKJ5VdWuHvCnzHD/AIVdwc/kptrgpPKp/DcD8Ks1vggHKpS2wwDlUpEZGeGYdFT7DcUjTEV3SmsjE9CiiiaAKKKKAKKKKAKKKKAKKKKAKKKKA9mkoorEkK8qooqQc1CvChSUUA3cFNlpoooButI6VxWkdKSigOSkDoK5lI6ClooDzkHQUoQOgpaKEHdAr0EjpRRUD7+h3bSOlOm00lFSSOkCnCRSUVJB1TS0UUAUUUUACiiigCiiigCiiigCiiigCiii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5" name="Picture 4" descr="ai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50515">
            <a:off x="5105170" y="561504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7969554" cy="5101664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260648"/>
            <a:ext cx="8156448" cy="864096"/>
          </a:xfrm>
        </p:spPr>
        <p:txBody>
          <a:bodyPr/>
          <a:lstStyle/>
          <a:p>
            <a:r>
              <a:rPr lang="hr-HR" sz="2400" b="1" dirty="0" smtClean="0"/>
              <a:t>Tablica 1. Zaraženi HIV-om (od 1985. do </a:t>
            </a:r>
            <a:r>
              <a:rPr lang="hr-HR" sz="2400" b="1" dirty="0" smtClean="0"/>
              <a:t>2014. </a:t>
            </a:r>
            <a:r>
              <a:rPr lang="hr-HR" sz="2400" b="1" dirty="0" smtClean="0"/>
              <a:t>godine) prema vjerojatnom putu prijenosa infekcije</a:t>
            </a:r>
            <a:r>
              <a:rPr lang="hr-HR" sz="2800" dirty="0" smtClean="0"/>
              <a:t/>
            </a:r>
            <a:br>
              <a:rPr lang="hr-HR" sz="2800" dirty="0" smtClean="0"/>
            </a:br>
            <a:endParaRPr lang="hr-HR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876932"/>
              </p:ext>
            </p:extLst>
          </p:nvPr>
        </p:nvGraphicFramePr>
        <p:xfrm>
          <a:off x="755577" y="1836876"/>
          <a:ext cx="7920879" cy="4400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359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FFFFFF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Vjerojatni put prijenosa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FFFFFF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Broj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FFFFFF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%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9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Homo/biseksualni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dirty="0" smtClean="0">
                          <a:latin typeface="Calibri"/>
                          <a:ea typeface="Calibri"/>
                          <a:cs typeface="Times New Roman"/>
                        </a:rPr>
                        <a:t>714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59,1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0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Visokorizični heteroseksualni-izvan trajne veze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>
                          <a:latin typeface="Calibri"/>
                          <a:ea typeface="Calibri"/>
                          <a:cs typeface="Times New Roman"/>
                        </a:rPr>
                        <a:t>238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19,7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9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Partner HIV+osobe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dirty="0" smtClean="0">
                          <a:latin typeface="Calibri"/>
                          <a:ea typeface="Calibri"/>
                          <a:cs typeface="Times New Roman"/>
                        </a:rPr>
                        <a:t>115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9,5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9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Injiciranjem droga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dirty="0" smtClean="0">
                          <a:latin typeface="Calibri"/>
                          <a:ea typeface="Calibri"/>
                          <a:cs typeface="Times New Roman"/>
                        </a:rPr>
                        <a:t>71 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5,9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9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Nepoznato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dirty="0" smtClean="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3,</a:t>
                      </a:r>
                      <a:r>
                        <a:rPr lang="hr-HR" sz="1600" dirty="0" err="1" smtClean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9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Oboljeli od hemofilije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1,2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9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Dijete zaražene majke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14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1,2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6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Primalac zaraženih krvnih pripravaka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0,2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9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800" dirty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Ukupno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1.208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100,0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7321482" cy="4669616"/>
          </a:xfrm>
        </p:spPr>
        <p:txBody>
          <a:bodyPr>
            <a:normAutofit/>
          </a:bodyPr>
          <a:lstStyle/>
          <a:p>
            <a:endParaRPr lang="hr-HR" sz="4400" dirty="0" smtClean="0"/>
          </a:p>
          <a:p>
            <a:endParaRPr lang="hr-HR" sz="4400" dirty="0" smtClean="0"/>
          </a:p>
          <a:p>
            <a:endParaRPr lang="hr-HR" sz="4400" dirty="0" smtClean="0"/>
          </a:p>
          <a:p>
            <a:endParaRPr lang="hr-HR" sz="4400" dirty="0" smtClean="0"/>
          </a:p>
          <a:p>
            <a:endParaRPr lang="hr-HR" sz="4400" dirty="0" smtClean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902" y="188640"/>
            <a:ext cx="8156448" cy="1100664"/>
          </a:xfrm>
        </p:spPr>
        <p:txBody>
          <a:bodyPr/>
          <a:lstStyle/>
          <a:p>
            <a:r>
              <a:rPr lang="hr-HR" sz="2400" b="1" dirty="0" smtClean="0"/>
              <a:t>Tablica 2. HIV/AIDS prema putu prijenosa – usporedba razdoblja od 1985. do 2004. (n=483) prema razdoblju od 1985. do </a:t>
            </a:r>
            <a:r>
              <a:rPr lang="hr-HR" sz="2400" b="1" dirty="0" smtClean="0"/>
              <a:t>2014. </a:t>
            </a:r>
            <a:r>
              <a:rPr lang="hr-HR" sz="2400" b="1" dirty="0" smtClean="0"/>
              <a:t>(</a:t>
            </a:r>
            <a:r>
              <a:rPr lang="hr-HR" sz="2400" b="1" dirty="0" smtClean="0"/>
              <a:t>n=1208)</a:t>
            </a:r>
            <a:r>
              <a:rPr lang="hr-HR" sz="2400" dirty="0" smtClean="0"/>
              <a:t/>
            </a:r>
            <a:br>
              <a:rPr lang="hr-HR" sz="2400" dirty="0" smtClean="0"/>
            </a:br>
            <a:endParaRPr lang="hr-HR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295621"/>
              </p:ext>
            </p:extLst>
          </p:nvPr>
        </p:nvGraphicFramePr>
        <p:xfrm>
          <a:off x="1115616" y="1964414"/>
          <a:ext cx="7560840" cy="4632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4553"/>
                <a:gridCol w="2143468"/>
                <a:gridCol w="2172819"/>
              </a:tblGrid>
              <a:tr h="499456">
                <a:tc>
                  <a:txBody>
                    <a:bodyPr/>
                    <a:lstStyle/>
                    <a:p>
                      <a:r>
                        <a:rPr kumimoji="0" lang="hr-H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Vjerojatni put prijenosa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1985-2004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1985-2014</a:t>
                      </a:r>
                      <a:endParaRPr lang="hr-HR" dirty="0"/>
                    </a:p>
                  </a:txBody>
                  <a:tcPr/>
                </a:tc>
              </a:tr>
              <a:tr h="4994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Homo/biseksualni 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38,7%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59,1%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72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Heteroseksualni  izvan trajne veze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27,3%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19,7%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4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Partner HIV+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13,7%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9,5</a:t>
                      </a:r>
                      <a:r>
                        <a:rPr lang="hr-HR" sz="1600" dirty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%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4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Injiciranjem droga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10,4%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5,9%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4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Nepoznato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4,8%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3,</a:t>
                      </a:r>
                      <a:r>
                        <a:rPr lang="hr-HR" sz="1600" dirty="0" err="1" smtClean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%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4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Oboljeli od hemofilije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2,9%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1,2%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4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Dijete HIV+  majke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1,9%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1,2%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4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Primalac krvnih pripravaka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0,4%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dirty="0">
                          <a:solidFill>
                            <a:srgbClr val="00206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0,2%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7681522" cy="5245680"/>
          </a:xfrm>
        </p:spPr>
        <p:txBody>
          <a:bodyPr>
            <a:normAutofit fontScale="92500"/>
          </a:bodyPr>
          <a:lstStyle/>
          <a:p>
            <a:pPr algn="just">
              <a:buBlip>
                <a:blip r:embed="rId3"/>
              </a:buBlip>
            </a:pPr>
            <a:r>
              <a:rPr lang="hr-HR" dirty="0" smtClean="0"/>
              <a:t> </a:t>
            </a:r>
            <a:r>
              <a:rPr lang="hr-HR" sz="2400" dirty="0" smtClean="0"/>
              <a:t>Među zaraženima  najviše ima muškarci (86 %). Najveći broj infekcija je udobnoj skupini od 25 do 44 godina.</a:t>
            </a:r>
          </a:p>
          <a:p>
            <a:pPr algn="just">
              <a:buBlip>
                <a:blip r:embed="rId3"/>
              </a:buBlip>
            </a:pPr>
            <a:r>
              <a:rPr lang="hr-HR" sz="2400" dirty="0" smtClean="0"/>
              <a:t>U 2012. prijavljeno je 71 novih slučajeva zaraze HIV-om (2011:76), 21 oboljelih od AIDS-a (2011:23) i 6 smrti osoba oboljelih od AIDS-a (2011:3) . </a:t>
            </a:r>
          </a:p>
          <a:p>
            <a:pPr algn="just">
              <a:buBlip>
                <a:blip r:embed="rId3"/>
              </a:buBlip>
            </a:pPr>
            <a:r>
              <a:rPr lang="hr-HR" sz="2400" dirty="0" smtClean="0"/>
              <a:t>Većina inficiranih zarazila se spolnim putem (87%) - homoseksualnim (54.8%),  heteroseksualnim(32%), kod osoba s većim brojem i učestalim mijenjanjem partnera/ica (21.5%), i kod osoba koje su partneri/ice HIV pozitivnih osoba (10,5%).</a:t>
            </a:r>
          </a:p>
          <a:p>
            <a:pPr algn="just">
              <a:buBlip>
                <a:blip r:embed="rId3"/>
              </a:buBlip>
            </a:pPr>
            <a:r>
              <a:rPr lang="hr-HR" sz="2400" dirty="0" smtClean="0"/>
              <a:t>Među osobama koje su inficirane spolnim putem nema adolescenata. Sve osobe su starije od 20 godina. </a:t>
            </a:r>
          </a:p>
          <a:p>
            <a:pPr algn="just">
              <a:buBlip>
                <a:blip r:embed="rId3"/>
              </a:buBlip>
            </a:pPr>
            <a:r>
              <a:rPr lang="hr-HR" sz="2400" dirty="0" smtClean="0"/>
              <a:t> U razdoblju od 1985.-2012.  12-ero  djece je HIV dobila od svojih zaraženih majki.</a:t>
            </a:r>
          </a:p>
          <a:p>
            <a:pPr algn="just"/>
            <a:r>
              <a:rPr lang="hr-HR" sz="2400" dirty="0" smtClean="0"/>
              <a:t> 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902" y="332656"/>
            <a:ext cx="8156448" cy="792088"/>
          </a:xfrm>
        </p:spPr>
        <p:txBody>
          <a:bodyPr/>
          <a:lstStyle/>
          <a:p>
            <a:r>
              <a:rPr lang="hr-HR" dirty="0" smtClean="0"/>
              <a:t>…nastavak (teške brojke) </a:t>
            </a: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052736"/>
            <a:ext cx="8257586" cy="5688632"/>
          </a:xfrm>
        </p:spPr>
        <p:txBody>
          <a:bodyPr>
            <a:normAutofit lnSpcReduction="10000"/>
          </a:bodyPr>
          <a:lstStyle/>
          <a:p>
            <a:pPr algn="just">
              <a:buBlip>
                <a:blip r:embed="rId2"/>
              </a:buBlip>
            </a:pP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sz="2400" dirty="0" smtClean="0">
                <a:solidFill>
                  <a:schemeClr val="tx1"/>
                </a:solidFill>
              </a:rPr>
              <a:t>odgovornim spolnim ponašanjem (ne mijenjati partnere, koristiti zaštitu)</a:t>
            </a:r>
            <a:endParaRPr lang="hr-HR" sz="2400" dirty="0" smtClean="0"/>
          </a:p>
          <a:p>
            <a:pPr algn="just">
              <a:buBlip>
                <a:blip r:embed="rId2"/>
              </a:buBlip>
            </a:pPr>
            <a:r>
              <a:rPr lang="hr-HR" sz="2400" dirty="0" smtClean="0"/>
              <a:t> voditi zdrav život (ne drogirati se); čuvati i brinuti se o  zdravlju</a:t>
            </a:r>
          </a:p>
          <a:p>
            <a:pPr algn="just">
              <a:buBlip>
                <a:blip r:embed="rId2"/>
              </a:buBlip>
            </a:pPr>
            <a:r>
              <a:rPr lang="hr-HR" sz="2400" dirty="0" smtClean="0"/>
              <a:t> izbjegavati situacije koje mogu izazvati teške ozljede (potrebu za transfuzijom krvi),  upotrebljavati samo nove i/ili sterilizirane igale i šprice (za bilo kakvo ubrizgavanje), pridržavati se osnovnih mjera zaštite i zaštitne opreme (rukavice) prilikom rukovanja krvlju ili tjelesnim izlučevinama</a:t>
            </a:r>
          </a:p>
          <a:p>
            <a:pPr algn="just">
              <a:buBlip>
                <a:blip r:embed="rId2"/>
              </a:buBlip>
            </a:pPr>
            <a:r>
              <a:rPr lang="hr-HR" sz="2400" dirty="0" smtClean="0"/>
              <a:t> ne  koristiti tuđe oštre predmete za osobnu uporabu (britvice, škarice, nožiće, grickalice za nokte) kao ni četkicu za zube (ukoliko krvare desni ili postoje ranice u ustima moguć je prijenos putem krvi)</a:t>
            </a:r>
          </a:p>
          <a:p>
            <a:pPr algn="just">
              <a:buBlip>
                <a:blip r:embed="rId2"/>
              </a:buBlip>
            </a:pPr>
            <a:r>
              <a:rPr lang="hr-HR" sz="2400" dirty="0" smtClean="0"/>
              <a:t> pri piercingu i/ili tetovaži  koristiti  isključivo steriliziranu opremu</a:t>
            </a:r>
          </a:p>
          <a:p>
            <a:pPr algn="just">
              <a:buBlip>
                <a:blip r:embed="rId2"/>
              </a:buBlip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902" y="260648"/>
            <a:ext cx="8156448" cy="648072"/>
          </a:xfrm>
        </p:spPr>
        <p:txBody>
          <a:bodyPr/>
          <a:lstStyle/>
          <a:p>
            <a:pPr algn="ctr"/>
            <a:r>
              <a:rPr lang="hr-HR" dirty="0" smtClean="0"/>
              <a:t>Kako se zaštititi?</a:t>
            </a: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zašti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099987">
            <a:off x="611560" y="332656"/>
            <a:ext cx="3167037" cy="2304256"/>
          </a:xfrm>
          <a:prstGeom prst="rect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</p:pic>
      <p:pic>
        <p:nvPicPr>
          <p:cNvPr id="3" name="Picture 2" descr="nos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476673"/>
            <a:ext cx="2916932" cy="1872208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</p:pic>
      <p:pic>
        <p:nvPicPr>
          <p:cNvPr id="5" name="Picture 4" descr="svd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2348880"/>
            <a:ext cx="3168352" cy="2255515"/>
          </a:xfrm>
          <a:prstGeom prst="rect">
            <a:avLst/>
          </a:prstGeom>
          <a:ln w="19050">
            <a:solidFill>
              <a:schemeClr val="accent2"/>
            </a:solidFill>
          </a:ln>
        </p:spPr>
      </p:pic>
      <p:pic>
        <p:nvPicPr>
          <p:cNvPr id="6" name="Picture 5" descr="ar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997648">
            <a:off x="5470836" y="3828520"/>
            <a:ext cx="3115047" cy="2207890"/>
          </a:xfrm>
          <a:prstGeom prst="rect">
            <a:avLst/>
          </a:prstGeom>
          <a:ln w="19050">
            <a:solidFill>
              <a:srgbClr val="92D050"/>
            </a:solidFill>
          </a:ln>
        </p:spPr>
      </p:pic>
      <p:pic>
        <p:nvPicPr>
          <p:cNvPr id="7" name="Picture 6" descr="pl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43608" y="4869160"/>
            <a:ext cx="3240360" cy="1858516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7825538" cy="4957648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hr-HR" dirty="0" smtClean="0"/>
              <a:t> </a:t>
            </a:r>
            <a:r>
              <a:rPr lang="hr-HR" sz="2400" dirty="0" smtClean="0"/>
              <a:t>Pjevaj</a:t>
            </a:r>
          </a:p>
          <a:p>
            <a:pPr>
              <a:buBlip>
                <a:blip r:embed="rId2"/>
              </a:buBlip>
            </a:pPr>
            <a:r>
              <a:rPr lang="hr-HR" sz="2400" dirty="0" smtClean="0"/>
              <a:t>Pleši</a:t>
            </a:r>
          </a:p>
          <a:p>
            <a:pPr>
              <a:buBlip>
                <a:blip r:embed="rId2"/>
              </a:buBlip>
            </a:pPr>
            <a:r>
              <a:rPr lang="hr-HR" sz="2400" dirty="0" smtClean="0"/>
              <a:t>Slušaj glazbu</a:t>
            </a:r>
          </a:p>
          <a:p>
            <a:pPr>
              <a:buBlip>
                <a:blip r:embed="rId2"/>
              </a:buBlip>
            </a:pPr>
            <a:r>
              <a:rPr lang="hr-HR" sz="2400" dirty="0" smtClean="0"/>
              <a:t>Pogledaj dobar film,komediju, </a:t>
            </a:r>
          </a:p>
          <a:p>
            <a:r>
              <a:rPr lang="hr-HR" sz="2400" dirty="0" smtClean="0"/>
              <a:t>    utakmicu…</a:t>
            </a:r>
          </a:p>
          <a:p>
            <a:pPr>
              <a:buBlip>
                <a:blip r:embed="rId2"/>
              </a:buBlip>
            </a:pPr>
            <a:r>
              <a:rPr lang="hr-HR" sz="2400" dirty="0" smtClean="0"/>
              <a:t>Bavi se sportom</a:t>
            </a:r>
          </a:p>
          <a:p>
            <a:pPr>
              <a:buBlip>
                <a:blip r:embed="rId2"/>
              </a:buBlip>
            </a:pPr>
            <a:r>
              <a:rPr lang="hr-HR" sz="2400" dirty="0" smtClean="0"/>
              <a:t>Zabavljaj se s prijateljima</a:t>
            </a:r>
          </a:p>
          <a:p>
            <a:pPr>
              <a:buBlip>
                <a:blip r:embed="rId2"/>
              </a:buBlip>
            </a:pPr>
            <a:r>
              <a:rPr lang="hr-HR" sz="2400" dirty="0" smtClean="0"/>
              <a:t>Jedi zdravo</a:t>
            </a:r>
          </a:p>
          <a:p>
            <a:pPr>
              <a:buBlip>
                <a:blip r:embed="rId2"/>
              </a:buBlip>
            </a:pPr>
            <a:r>
              <a:rPr lang="hr-HR" sz="2400" dirty="0" smtClean="0"/>
              <a:t>Smij se (i kad ti je teško) – smijeh je  najbolji lijek </a:t>
            </a:r>
          </a:p>
          <a:p>
            <a:pPr>
              <a:buBlip>
                <a:blip r:embed="rId2"/>
              </a:buBlip>
            </a:pPr>
            <a:endParaRPr lang="hr-HR" sz="2400" dirty="0" smtClean="0"/>
          </a:p>
          <a:p>
            <a:pPr>
              <a:buBlip>
                <a:blip r:embed="rId2"/>
              </a:buBlip>
            </a:pPr>
            <a:endParaRPr lang="hr-HR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902" y="260648"/>
            <a:ext cx="8156448" cy="792088"/>
          </a:xfrm>
        </p:spPr>
        <p:txBody>
          <a:bodyPr/>
          <a:lstStyle/>
          <a:p>
            <a:r>
              <a:rPr lang="hr-HR" dirty="0" smtClean="0"/>
              <a:t>Prijedlog za kraj – Budi zdrav!</a:t>
            </a:r>
            <a:endParaRPr lang="hr-HR" dirty="0"/>
          </a:p>
        </p:txBody>
      </p:sp>
      <p:pic>
        <p:nvPicPr>
          <p:cNvPr id="4" name="Picture 3" descr="ne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1772816"/>
            <a:ext cx="3672408" cy="252028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556792"/>
            <a:ext cx="7969554" cy="5040560"/>
          </a:xfrm>
        </p:spPr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r>
              <a:rPr lang="hr-HR" sz="2800" b="1" dirty="0" smtClean="0"/>
              <a:t>Sindrom stečene imunodeficijencije</a:t>
            </a:r>
            <a:r>
              <a:rPr lang="hr-HR" sz="2800" dirty="0" smtClean="0"/>
              <a:t> (</a:t>
            </a: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eng.</a:t>
            </a:r>
            <a:r>
              <a:rPr lang="hr-HR" sz="2800" dirty="0" smtClean="0"/>
              <a:t> Acquired Immunodeficiency Syndrome - </a:t>
            </a:r>
            <a:r>
              <a:rPr lang="hr-HR" sz="2800" b="1" dirty="0" smtClean="0"/>
              <a:t>AIDS</a:t>
            </a:r>
            <a:r>
              <a:rPr lang="hr-HR" sz="2800" dirty="0" smtClean="0"/>
              <a:t>) (</a:t>
            </a: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hrv.   </a:t>
            </a:r>
            <a:r>
              <a:rPr lang="hr-HR" sz="2800" b="1" dirty="0" smtClean="0"/>
              <a:t>kopnica</a:t>
            </a:r>
            <a:r>
              <a:rPr lang="hr-HR" sz="2800" dirty="0" smtClean="0"/>
              <a:t>) je bolest čovjekovog imunološkog sustava. Osnovna osobina bolesti je </a:t>
            </a: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teško oštećenje imunološkog sustava</a:t>
            </a:r>
            <a:r>
              <a:rPr lang="hr-HR" sz="2800" dirty="0" smtClean="0"/>
              <a:t>, tj. nemogućnost da se brani od štetnog djelovanja različitih bolesti.</a:t>
            </a:r>
          </a:p>
          <a:p>
            <a:pPr algn="just">
              <a:buBlip>
                <a:blip r:embed="rId2"/>
              </a:buBlip>
            </a:pPr>
            <a:endParaRPr lang="hr-HR" sz="2800" dirty="0" smtClean="0"/>
          </a:p>
          <a:p>
            <a:pPr algn="just">
              <a:buBlip>
                <a:blip r:embed="rId2"/>
              </a:buBlip>
            </a:pPr>
            <a:r>
              <a:rPr lang="hr-HR" sz="2800" dirty="0" smtClean="0"/>
              <a:t> Uzročnik </a:t>
            </a: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HIV</a:t>
            </a:r>
            <a:r>
              <a:rPr lang="hr-HR" sz="2800" dirty="0" smtClean="0"/>
              <a:t> (</a:t>
            </a:r>
            <a:r>
              <a:rPr lang="hr-HR" sz="2800" i="1" dirty="0" smtClean="0"/>
              <a:t>Human Immunodeficiency</a:t>
            </a:r>
            <a:r>
              <a:rPr lang="hr-HR" sz="2800" dirty="0" smtClean="0"/>
              <a:t> Virus), je </a:t>
            </a: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retrovirus </a:t>
            </a:r>
            <a:r>
              <a:rPr lang="hr-HR" sz="2800" dirty="0" smtClean="0"/>
              <a:t>koji napada specifične stanice obrane organizma koje direktno sudjeluju u imunološkoj reakciji protiv mnogih bolesti.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902" y="332656"/>
            <a:ext cx="8156448" cy="936104"/>
          </a:xfrm>
        </p:spPr>
        <p:txBody>
          <a:bodyPr/>
          <a:lstStyle/>
          <a:p>
            <a:pPr algn="ctr"/>
            <a:r>
              <a:rPr lang="hr-HR" dirty="0" smtClean="0"/>
              <a:t>AIDS - DEFINICIJA </a:t>
            </a: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052736"/>
            <a:ext cx="8437098" cy="5616624"/>
          </a:xfrm>
        </p:spPr>
        <p:txBody>
          <a:bodyPr>
            <a:noAutofit/>
          </a:bodyPr>
          <a:lstStyle/>
          <a:p>
            <a:pPr algn="just">
              <a:buBlip>
                <a:blip r:embed="rId2"/>
              </a:buBlip>
            </a:pPr>
            <a:r>
              <a:rPr lang="hr-HR" sz="2800" dirty="0" smtClean="0"/>
              <a:t> spolnim putem</a:t>
            </a:r>
          </a:p>
          <a:p>
            <a:pPr algn="just">
              <a:buBlip>
                <a:blip r:embed="rId2"/>
              </a:buBlip>
            </a:pPr>
            <a:r>
              <a:rPr lang="hr-HR" sz="2800" dirty="0" smtClean="0"/>
              <a:t>putem krvi (tranfuzijom, korištenjem zajedničkih igala pri uzimanju droge)</a:t>
            </a:r>
          </a:p>
          <a:p>
            <a:pPr algn="just">
              <a:buBlip>
                <a:blip r:embed="rId2"/>
              </a:buBlip>
            </a:pPr>
            <a:r>
              <a:rPr lang="hr-HR" sz="2800" dirty="0" smtClean="0"/>
              <a:t>s majke na dijete (u trudnoći preko posteljice, dojanjem)</a:t>
            </a:r>
          </a:p>
          <a:p>
            <a:pPr algn="just">
              <a:buBlip>
                <a:blip r:embed="rId2"/>
              </a:buBlip>
            </a:pPr>
            <a:r>
              <a:rPr lang="hr-HR" sz="2800" dirty="0" smtClean="0"/>
              <a:t>Virus </a:t>
            </a: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HIV-a</a:t>
            </a:r>
            <a:r>
              <a:rPr lang="hr-HR" sz="2800" dirty="0" smtClean="0"/>
              <a:t> se ne prenosi socijalnim kontaktima (rukovanje, grljenje,zajednički objed i sl.), putem insekata (npr. komaraca), slinom ili znojem jer je u takvim tekućinama količina virusa HIV-a nedovoljna da bi došlo do zaraze. </a:t>
            </a:r>
          </a:p>
          <a:p>
            <a:pPr algn="just">
              <a:buBlip>
                <a:blip r:embed="rId2"/>
              </a:buBlip>
            </a:pPr>
            <a:r>
              <a:rPr lang="hr-HR" sz="2800" dirty="0" smtClean="0"/>
              <a:t>Virus HIV-a se ne prenosi sjedenjem u istoj prostoriji i razgovorom s bolesnikom.</a:t>
            </a:r>
          </a:p>
          <a:p>
            <a:pPr algn="just">
              <a:buBlip>
                <a:blip r:embed="rId2"/>
              </a:buBlip>
            </a:pPr>
            <a:endParaRPr lang="hr-HR" sz="2800" dirty="0" smtClean="0"/>
          </a:p>
          <a:p>
            <a:endParaRPr lang="hr-HR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902" y="260648"/>
            <a:ext cx="8156448" cy="792088"/>
          </a:xfrm>
        </p:spPr>
        <p:txBody>
          <a:bodyPr/>
          <a:lstStyle/>
          <a:p>
            <a:pPr algn="ctr"/>
            <a:r>
              <a:rPr lang="hr-HR" sz="4000" b="1" dirty="0" smtClean="0"/>
              <a:t>Način prenošenja</a:t>
            </a:r>
            <a:br>
              <a:rPr lang="hr-HR" sz="4000" b="1" dirty="0" smtClean="0"/>
            </a:b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124744"/>
            <a:ext cx="8257586" cy="5544616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hr-HR" sz="2800" dirty="0" smtClean="0"/>
              <a:t>AIDS se na organizmu ne očituje neposredno kao neke druge bolesti, već pojavom tzv. </a:t>
            </a: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oportunističkih bolesti/infekcija</a:t>
            </a:r>
            <a:r>
              <a:rPr lang="hr-HR" sz="2800" dirty="0" smtClean="0"/>
              <a:t>. </a:t>
            </a:r>
          </a:p>
          <a:p>
            <a:pPr>
              <a:buBlip>
                <a:blip r:embed="rId2"/>
              </a:buBlip>
            </a:pPr>
            <a:r>
              <a:rPr lang="hr-HR" sz="2800" dirty="0" smtClean="0"/>
              <a:t>HIV virus znatno oslabi imunološki sustav čovjeka pa je bolesnik dobra podloga za razne oportunističke infekcije (proljevi, tumori,upale).</a:t>
            </a:r>
          </a:p>
          <a:p>
            <a:pPr>
              <a:buBlip>
                <a:blip r:embed="rId2"/>
              </a:buBlip>
            </a:pPr>
            <a:r>
              <a:rPr lang="hr-HR" sz="2800" dirty="0" smtClean="0"/>
              <a:t> Često se za sve HIV oboljele greškom smatra da svi imaju AIDS, no postoje slučajevi da HIV-pozitivne osobe požive i preko deset godina bez ikakvog znaka bolesti. </a:t>
            </a:r>
          </a:p>
          <a:p>
            <a:pPr>
              <a:buBlip>
                <a:blip r:embed="rId2"/>
              </a:buBlip>
            </a:pP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Osoba </a:t>
            </a:r>
            <a:r>
              <a:rPr lang="hr-HR" sz="2800" dirty="0" smtClean="0"/>
              <a:t>na kraju umire od raznih infekcija pluća, tumora i sl.</a:t>
            </a:r>
          </a:p>
          <a:p>
            <a:endParaRPr lang="hr-H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902" y="260648"/>
            <a:ext cx="8156448" cy="936104"/>
          </a:xfrm>
        </p:spPr>
        <p:txBody>
          <a:bodyPr/>
          <a:lstStyle/>
          <a:p>
            <a:pPr algn="ctr"/>
            <a:r>
              <a:rPr lang="hr-HR" sz="4000" dirty="0" smtClean="0"/>
              <a:t>Simptomi</a:t>
            </a:r>
            <a:endParaRPr lang="hr-HR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v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1772816"/>
            <a:ext cx="3810000" cy="3048000"/>
          </a:xfrm>
          <a:prstGeom prst="rect">
            <a:avLst/>
          </a:prstGeom>
        </p:spPr>
      </p:pic>
      <p:pic>
        <p:nvPicPr>
          <p:cNvPr id="7" name="Picture 6" descr="hor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068960"/>
            <a:ext cx="2682999" cy="216024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</p:pic>
      <p:pic>
        <p:nvPicPr>
          <p:cNvPr id="8" name="Picture 7" descr="si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400058">
            <a:off x="6211401" y="3095409"/>
            <a:ext cx="2686366" cy="1798015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</p:pic>
      <p:pic>
        <p:nvPicPr>
          <p:cNvPr id="9" name="Picture 8" descr="sid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6136" y="188640"/>
            <a:ext cx="3096344" cy="2135882"/>
          </a:xfrm>
          <a:prstGeom prst="rect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10" name="Picture 9" descr="hiv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5536" y="404664"/>
            <a:ext cx="2897113" cy="1597149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11" name="Picture 10" descr="-smr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63888" y="4576564"/>
            <a:ext cx="3481908" cy="2092796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113570" cy="5173672"/>
          </a:xfrm>
        </p:spPr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r>
              <a:rPr lang="hr-HR" dirty="0" smtClean="0"/>
              <a:t> </a:t>
            </a:r>
            <a:r>
              <a:rPr lang="hr-HR" sz="2400" dirty="0" smtClean="0"/>
              <a:t>1981. – bolest prvi put otkrivena kod pet mladih homoseksualaca iz Los Angelesa. Nitko nije slutio da će ta bolest postati prava «kuga 20. stoljeća».</a:t>
            </a:r>
          </a:p>
          <a:p>
            <a:pPr algn="just">
              <a:buBlip>
                <a:blip r:embed="rId2"/>
              </a:buBlip>
            </a:pPr>
            <a:r>
              <a:rPr lang="hr-HR" sz="2400" dirty="0" smtClean="0"/>
              <a:t>U početku je  smatrana bolešću homoseksualaca sve dok nisu počele oboljevati žene i djeca.</a:t>
            </a:r>
          </a:p>
          <a:p>
            <a:pPr algn="just">
              <a:buBlip>
                <a:blip r:embed="rId2"/>
              </a:buBlip>
            </a:pPr>
            <a:r>
              <a:rPr lang="hr-HR" sz="2400" dirty="0" smtClean="0"/>
              <a:t> 1983. francuski onkolog </a:t>
            </a:r>
            <a:r>
              <a:rPr lang="hr-HR" sz="2400" dirty="0" smtClean="0">
                <a:solidFill>
                  <a:schemeClr val="accent2">
                    <a:lumMod val="75000"/>
                  </a:schemeClr>
                </a:solidFill>
              </a:rPr>
              <a:t>Luc Montagnier </a:t>
            </a:r>
            <a:r>
              <a:rPr lang="hr-HR" sz="2400" dirty="0" smtClean="0"/>
              <a:t>izolirao je dotad nepoznat </a:t>
            </a:r>
            <a:r>
              <a:rPr lang="hr-HR" sz="2400" dirty="0" smtClean="0">
                <a:solidFill>
                  <a:schemeClr val="accent2">
                    <a:lumMod val="75000"/>
                  </a:schemeClr>
                </a:solidFill>
              </a:rPr>
              <a:t>virus</a:t>
            </a:r>
            <a:r>
              <a:rPr lang="hr-HR" sz="2400" dirty="0" smtClean="0"/>
              <a:t> i prozvao ga </a:t>
            </a:r>
            <a:r>
              <a:rPr lang="hr-HR" sz="2400" dirty="0" smtClean="0">
                <a:solidFill>
                  <a:schemeClr val="accent2">
                    <a:lumMod val="75000"/>
                  </a:schemeClr>
                </a:solidFill>
              </a:rPr>
              <a:t>retrovirusom HIV</a:t>
            </a:r>
            <a:r>
              <a:rPr lang="hr-HR" sz="2400" dirty="0" smtClean="0"/>
              <a:t>, a bolest </a:t>
            </a:r>
            <a:r>
              <a:rPr lang="hr-HR" sz="2400" dirty="0" smtClean="0">
                <a:solidFill>
                  <a:schemeClr val="accent2">
                    <a:lumMod val="75000"/>
                  </a:schemeClr>
                </a:solidFill>
              </a:rPr>
              <a:t>SIDA</a:t>
            </a:r>
            <a:r>
              <a:rPr lang="hr-HR" sz="2400" dirty="0" smtClean="0"/>
              <a:t>. Retrovirusi sadrže RNA umjesto DNA.</a:t>
            </a:r>
          </a:p>
          <a:p>
            <a:pPr algn="just">
              <a:buBlip>
                <a:blip r:embed="rId2"/>
              </a:buBlip>
            </a:pPr>
            <a:r>
              <a:rPr lang="hr-HR" sz="2400" dirty="0" smtClean="0"/>
              <a:t> Do 1996. godine otprilike 22.6 milijuna ljudi bilo je HIV pozitivno, od toga 21.8 milijuna odraslih i oko 830 000 djece. </a:t>
            </a:r>
          </a:p>
          <a:p>
            <a:pPr algn="just">
              <a:buBlip>
                <a:blip r:embed="rId2"/>
              </a:buBlip>
            </a:pPr>
            <a:r>
              <a:rPr lang="hr-HR" sz="2400" dirty="0" smtClean="0"/>
              <a:t>2005. godine u </a:t>
            </a:r>
            <a:r>
              <a:rPr lang="hr-HR" sz="2400" dirty="0" smtClean="0">
                <a:solidFill>
                  <a:schemeClr val="accent2">
                    <a:lumMod val="75000"/>
                  </a:schemeClr>
                </a:solidFill>
              </a:rPr>
              <a:t>podsaharskoj Africi</a:t>
            </a:r>
            <a:r>
              <a:rPr lang="hr-HR" sz="2400" dirty="0" smtClean="0"/>
              <a:t> više od 26 milijuna ljudi živi s virusom. 2,3 milijuna smrtnih slučajeva godišnje uzrokovano je  bolestima vezanima uz kopnicu (SIDA, AIDS).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902" y="260648"/>
            <a:ext cx="8156448" cy="864096"/>
          </a:xfrm>
        </p:spPr>
        <p:txBody>
          <a:bodyPr/>
          <a:lstStyle/>
          <a:p>
            <a:pPr algn="ctr"/>
            <a:r>
              <a:rPr lang="hr-HR" dirty="0" smtClean="0"/>
              <a:t>Pojava i širenje bolesti </a:t>
            </a: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7848872" cy="6120679"/>
          </a:xfrm>
          <a:prstGeom prst="rect">
            <a:avLst/>
          </a:prstGeom>
          <a:ln w="38100" cap="sq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700808"/>
            <a:ext cx="6817426" cy="4680520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hr-HR" sz="2800" dirty="0" smtClean="0"/>
              <a:t> </a:t>
            </a: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Subsaharska Arfika</a:t>
            </a:r>
            <a:r>
              <a:rPr lang="hr-HR" sz="2800" dirty="0" smtClean="0"/>
              <a:t>: 22,5 mil</a:t>
            </a:r>
          </a:p>
          <a:p>
            <a:pPr>
              <a:buBlip>
                <a:blip r:embed="rId2"/>
              </a:buBlip>
            </a:pPr>
            <a:r>
              <a:rPr lang="hr-HR" sz="2800" dirty="0" smtClean="0"/>
              <a:t> </a:t>
            </a: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Južna i Jugoistična Azija</a:t>
            </a:r>
            <a:r>
              <a:rPr lang="hr-HR" sz="2800" dirty="0" smtClean="0"/>
              <a:t>: 4,0 mil </a:t>
            </a:r>
          </a:p>
          <a:p>
            <a:pPr>
              <a:buBlip>
                <a:blip r:embed="rId2"/>
              </a:buBlip>
            </a:pPr>
            <a:r>
              <a:rPr lang="hr-HR" sz="2800" dirty="0" smtClean="0"/>
              <a:t> </a:t>
            </a: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Istočna Europa i Centralna Azija</a:t>
            </a:r>
            <a:r>
              <a:rPr lang="hr-HR" sz="2800" dirty="0" smtClean="0"/>
              <a:t>: 1,6 mil</a:t>
            </a:r>
          </a:p>
          <a:p>
            <a:pPr>
              <a:buBlip>
                <a:blip r:embed="rId2"/>
              </a:buBlip>
            </a:pPr>
            <a:r>
              <a:rPr lang="hr-HR" sz="2800" dirty="0" smtClean="0"/>
              <a:t> </a:t>
            </a: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Sjeverna Amerika</a:t>
            </a:r>
            <a:r>
              <a:rPr lang="hr-HR" sz="2800" dirty="0" smtClean="0">
                <a:solidFill>
                  <a:schemeClr val="tx1"/>
                </a:solidFill>
              </a:rPr>
              <a:t>:</a:t>
            </a:r>
            <a:r>
              <a:rPr lang="hr-HR" sz="2800" dirty="0" smtClean="0"/>
              <a:t> 1,3 mil </a:t>
            </a:r>
          </a:p>
          <a:p>
            <a:pPr>
              <a:buBlip>
                <a:blip r:embed="rId2"/>
              </a:buBlip>
            </a:pPr>
            <a:r>
              <a:rPr lang="hr-HR" sz="2800" dirty="0" smtClean="0"/>
              <a:t> </a:t>
            </a: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Južna Amerika: </a:t>
            </a:r>
            <a:r>
              <a:rPr lang="hr-HR" sz="2800" dirty="0" smtClean="0"/>
              <a:t>1,3 mil </a:t>
            </a:r>
          </a:p>
          <a:p>
            <a:pPr>
              <a:buBlip>
                <a:blip r:embed="rId2"/>
              </a:buBlip>
            </a:pPr>
            <a:r>
              <a:rPr lang="hr-HR" sz="2800" dirty="0" smtClean="0"/>
              <a:t> </a:t>
            </a: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Istočna Azija</a:t>
            </a:r>
            <a:r>
              <a:rPr lang="hr-HR" sz="2800" dirty="0" smtClean="0"/>
              <a:t>: 800 000</a:t>
            </a:r>
          </a:p>
          <a:p>
            <a:pPr>
              <a:buBlip>
                <a:blip r:embed="rId2"/>
              </a:buBlip>
            </a:pPr>
            <a:r>
              <a:rPr lang="hr-HR" sz="2800" dirty="0" smtClean="0"/>
              <a:t> </a:t>
            </a: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Zapadna Europa</a:t>
            </a:r>
            <a:r>
              <a:rPr lang="hr-HR" sz="2800" dirty="0" smtClean="0"/>
              <a:t>: 760 000</a:t>
            </a:r>
          </a:p>
          <a:p>
            <a:pPr>
              <a:buBlip>
                <a:blip r:embed="rId2"/>
              </a:buBlip>
            </a:pPr>
            <a:r>
              <a:rPr lang="hr-HR" sz="2800" dirty="0" smtClean="0"/>
              <a:t> </a:t>
            </a: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Sjeverna Afrika i Srednji Istok</a:t>
            </a:r>
            <a:r>
              <a:rPr lang="hr-HR" sz="2800" dirty="0" smtClean="0"/>
              <a:t>: 380 000 </a:t>
            </a:r>
          </a:p>
          <a:p>
            <a:pPr>
              <a:buBlip>
                <a:blip r:embed="rId2"/>
              </a:buBlip>
            </a:pPr>
            <a:r>
              <a:rPr lang="hr-HR" sz="2800" dirty="0" smtClean="0"/>
              <a:t> </a:t>
            </a: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Karibi</a:t>
            </a:r>
            <a:r>
              <a:rPr lang="hr-HR" sz="2800" dirty="0" smtClean="0"/>
              <a:t>: 230 000</a:t>
            </a:r>
          </a:p>
          <a:p>
            <a:pPr>
              <a:buBlip>
                <a:blip r:embed="rId2"/>
              </a:buBlip>
            </a:pPr>
            <a:r>
              <a:rPr lang="hr-HR" sz="2800" dirty="0" smtClean="0"/>
              <a:t> </a:t>
            </a: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Oceanija</a:t>
            </a:r>
            <a:r>
              <a:rPr lang="hr-HR" sz="2800" dirty="0" smtClean="0"/>
              <a:t>: 75 000</a:t>
            </a:r>
          </a:p>
          <a:p>
            <a:endParaRPr lang="hr-H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902" y="188640"/>
            <a:ext cx="8156448" cy="1100664"/>
          </a:xfrm>
        </p:spPr>
        <p:txBody>
          <a:bodyPr/>
          <a:lstStyle/>
          <a:p>
            <a:r>
              <a:rPr lang="hr-HR" sz="3600" dirty="0" smtClean="0"/>
              <a:t>Procjena broja odraslih i djece koji žive s HIV-om (2007.)</a:t>
            </a:r>
            <a:endParaRPr lang="hr-HR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7753530" cy="5173672"/>
          </a:xfrm>
        </p:spPr>
        <p:txBody>
          <a:bodyPr/>
          <a:lstStyle/>
          <a:p>
            <a:r>
              <a:rPr lang="hr-HR" b="1" dirty="0" smtClean="0"/>
              <a:t>Slika 1. Broj novootkrivenih slučajeva HIV infekcije, AIDS-a i umrlih od HIV/AIDS-a  u Republici Hrvatskoj po godinama; za razdoblje od 1985. do </a:t>
            </a:r>
            <a:r>
              <a:rPr lang="hr-HR" b="1" dirty="0" smtClean="0"/>
              <a:t>2014. </a:t>
            </a:r>
            <a:r>
              <a:rPr lang="hr-HR" b="1" dirty="0" smtClean="0"/>
              <a:t>godine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902" y="188640"/>
            <a:ext cx="8156448" cy="1080120"/>
          </a:xfrm>
        </p:spPr>
        <p:txBody>
          <a:bodyPr/>
          <a:lstStyle/>
          <a:p>
            <a:pPr algn="ctr"/>
            <a:r>
              <a:rPr lang="hr-HR" sz="3200" b="1" dirty="0" smtClean="0"/>
              <a:t>Raširenost HIV infekcije i AIDS-a u Hrvatskoj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1026" name="Picture 2" descr="slik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34552"/>
            <a:ext cx="7795705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427</TotalTime>
  <Words>914</Words>
  <Application>Microsoft Office PowerPoint</Application>
  <PresentationFormat>Prikaz na zaslonu (4:3)</PresentationFormat>
  <Paragraphs>124</Paragraphs>
  <Slides>15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Metro</vt:lpstr>
      <vt:lpstr>PSIHOLOGINJA: RAJKA ŠORE OŠ BIJAĆI – KAŠTEL NOVI </vt:lpstr>
      <vt:lpstr>AIDS - DEFINICIJA </vt:lpstr>
      <vt:lpstr>Način prenošenja </vt:lpstr>
      <vt:lpstr>Simptomi</vt:lpstr>
      <vt:lpstr>PowerPointova prezentacija</vt:lpstr>
      <vt:lpstr>Pojava i širenje bolesti </vt:lpstr>
      <vt:lpstr>PowerPointova prezentacija</vt:lpstr>
      <vt:lpstr>Procjena broja odraslih i djece koji žive s HIV-om (2007.)</vt:lpstr>
      <vt:lpstr>Raširenost HIV infekcije i AIDS-a u Hrvatskoj </vt:lpstr>
      <vt:lpstr>Tablica 1. Zaraženi HIV-om (od 1985. do 2014. godine) prema vjerojatnom putu prijenosa infekcije </vt:lpstr>
      <vt:lpstr>Tablica 2. HIV/AIDS prema putu prijenosa – usporedba razdoblja od 1985. do 2004. (n=483) prema razdoblju od 1985. do 2014. (n=1208) </vt:lpstr>
      <vt:lpstr>…nastavak (teške brojke) </vt:lpstr>
      <vt:lpstr>Kako se zaštititi?</vt:lpstr>
      <vt:lpstr>PowerPointova prezentacija</vt:lpstr>
      <vt:lpstr>Prijedlog za kraj – Budi zdrav!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Učenik: Ante Šore, 8.a Škola: oš Meje – split šk.god.: 2012./13.</dc:title>
  <dc:creator>Toni&amp;Duje</dc:creator>
  <cp:lastModifiedBy>Bijaci8</cp:lastModifiedBy>
  <cp:revision>34</cp:revision>
  <dcterms:created xsi:type="dcterms:W3CDTF">2013-04-07T19:38:53Z</dcterms:created>
  <dcterms:modified xsi:type="dcterms:W3CDTF">2015-11-30T12:15:40Z</dcterms:modified>
</cp:coreProperties>
</file>